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9" r:id="rId2"/>
    <p:sldId id="271" r:id="rId3"/>
    <p:sldId id="272" r:id="rId4"/>
    <p:sldId id="273" r:id="rId5"/>
    <p:sldId id="274" r:id="rId6"/>
    <p:sldId id="276" r:id="rId7"/>
    <p:sldId id="279" r:id="rId8"/>
    <p:sldId id="280" r:id="rId9"/>
    <p:sldId id="281" r:id="rId10"/>
    <p:sldId id="278" r:id="rId11"/>
    <p:sldId id="282" r:id="rId12"/>
    <p:sldId id="284" r:id="rId13"/>
    <p:sldId id="28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398" y="-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976F95-B406-4345-A6B9-EF036CAAEFC9}" type="doc">
      <dgm:prSet loTypeId="urn:microsoft.com/office/officeart/2005/8/layout/cycle6" loCatId="cycle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DD6999F5-1B40-4581-9934-F492FF89F535}">
      <dgm:prSet/>
      <dgm:spPr/>
      <dgm:t>
        <a:bodyPr/>
        <a:lstStyle/>
        <a:p>
          <a:pPr rtl="0"/>
          <a:r>
            <a:rPr lang="ru-RU" b="1" dirty="0" smtClean="0"/>
            <a:t>Иная оплачиваемая и неоплачиваемая деятельность</a:t>
          </a:r>
          <a:r>
            <a:rPr lang="ru-RU" dirty="0" smtClean="0"/>
            <a:t> </a:t>
          </a:r>
          <a:endParaRPr lang="ru-RU" dirty="0"/>
        </a:p>
      </dgm:t>
    </dgm:pt>
    <dgm:pt modelId="{C613F119-AB8E-4038-8AFB-EBD0699AE010}" type="parTrans" cxnId="{21FBB0DE-1C60-4AA8-AD99-7DCE9AC8A5A5}">
      <dgm:prSet/>
      <dgm:spPr/>
      <dgm:t>
        <a:bodyPr/>
        <a:lstStyle/>
        <a:p>
          <a:endParaRPr lang="ru-RU"/>
        </a:p>
      </dgm:t>
    </dgm:pt>
    <dgm:pt modelId="{5F977CE5-792B-4142-B7EF-CC865759366D}" type="sibTrans" cxnId="{21FBB0DE-1C60-4AA8-AD99-7DCE9AC8A5A5}">
      <dgm:prSet/>
      <dgm:spPr/>
      <dgm:t>
        <a:bodyPr/>
        <a:lstStyle/>
        <a:p>
          <a:endParaRPr lang="ru-RU"/>
        </a:p>
      </dgm:t>
    </dgm:pt>
    <dgm:pt modelId="{62710BA4-1256-4F7D-B999-A7DCC9B81B61}">
      <dgm:prSet/>
      <dgm:spPr/>
      <dgm:t>
        <a:bodyPr/>
        <a:lstStyle/>
        <a:p>
          <a:pPr rtl="0"/>
          <a:r>
            <a:rPr lang="ru-RU" b="1" smtClean="0"/>
            <a:t>Владение ценными бумагами, банковскими вкладами</a:t>
          </a:r>
          <a:endParaRPr lang="ru-RU" b="1" dirty="0"/>
        </a:p>
      </dgm:t>
    </dgm:pt>
    <dgm:pt modelId="{0CEDA98B-566D-42C4-9BDD-75BB2B05F92B}" type="parTrans" cxnId="{33227757-C0B7-4468-B22B-96C254CF4B31}">
      <dgm:prSet/>
      <dgm:spPr/>
      <dgm:t>
        <a:bodyPr/>
        <a:lstStyle/>
        <a:p>
          <a:endParaRPr lang="ru-RU"/>
        </a:p>
      </dgm:t>
    </dgm:pt>
    <dgm:pt modelId="{78194348-DDE4-49F6-A875-0EFBA7D9E685}" type="sibTrans" cxnId="{33227757-C0B7-4468-B22B-96C254CF4B31}">
      <dgm:prSet/>
      <dgm:spPr/>
      <dgm:t>
        <a:bodyPr/>
        <a:lstStyle/>
        <a:p>
          <a:endParaRPr lang="ru-RU"/>
        </a:p>
      </dgm:t>
    </dgm:pt>
    <dgm:pt modelId="{65264BD7-030E-4C81-AEDA-FF130DADF8F6}">
      <dgm:prSet/>
      <dgm:spPr/>
      <dgm:t>
        <a:bodyPr/>
        <a:lstStyle/>
        <a:p>
          <a:pPr rtl="0"/>
          <a:r>
            <a:rPr lang="ru-RU" b="1" dirty="0" smtClean="0"/>
            <a:t>Получение подарков и иных вознаграждений</a:t>
          </a:r>
          <a:endParaRPr lang="ru-RU" b="1" dirty="0"/>
        </a:p>
      </dgm:t>
    </dgm:pt>
    <dgm:pt modelId="{8BEB89BB-6EBE-4387-8130-B351BE0377FC}" type="parTrans" cxnId="{6724D479-B353-4976-866F-DDA86D91F0F3}">
      <dgm:prSet/>
      <dgm:spPr/>
      <dgm:t>
        <a:bodyPr/>
        <a:lstStyle/>
        <a:p>
          <a:endParaRPr lang="ru-RU"/>
        </a:p>
      </dgm:t>
    </dgm:pt>
    <dgm:pt modelId="{52164A95-B689-49A9-82ED-B304E870BC68}" type="sibTrans" cxnId="{6724D479-B353-4976-866F-DDA86D91F0F3}">
      <dgm:prSet/>
      <dgm:spPr/>
      <dgm:t>
        <a:bodyPr/>
        <a:lstStyle/>
        <a:p>
          <a:endParaRPr lang="ru-RU"/>
        </a:p>
      </dgm:t>
    </dgm:pt>
    <dgm:pt modelId="{884763CA-FE91-4653-96A3-F93F3607B8D1}">
      <dgm:prSet/>
      <dgm:spPr/>
      <dgm:t>
        <a:bodyPr/>
        <a:lstStyle/>
        <a:p>
          <a:pPr rtl="0"/>
          <a:r>
            <a:rPr lang="ru-RU" b="1" dirty="0" smtClean="0"/>
            <a:t>Имущественные обязательства,</a:t>
          </a:r>
        </a:p>
        <a:p>
          <a:pPr rtl="0"/>
          <a:r>
            <a:rPr lang="ru-RU" b="1" dirty="0" smtClean="0"/>
            <a:t>судебные процессы</a:t>
          </a:r>
          <a:endParaRPr lang="ru-RU" b="1" dirty="0"/>
        </a:p>
      </dgm:t>
    </dgm:pt>
    <dgm:pt modelId="{C42B3AC8-C70B-4B2A-923F-05420642B417}" type="parTrans" cxnId="{76B0ECE7-2A71-4415-B23D-5AD9A3279F66}">
      <dgm:prSet/>
      <dgm:spPr/>
      <dgm:t>
        <a:bodyPr/>
        <a:lstStyle/>
        <a:p>
          <a:endParaRPr lang="ru-RU"/>
        </a:p>
      </dgm:t>
    </dgm:pt>
    <dgm:pt modelId="{25248B01-FD0D-4522-90DA-930CD16D40B2}" type="sibTrans" cxnId="{76B0ECE7-2A71-4415-B23D-5AD9A3279F66}">
      <dgm:prSet/>
      <dgm:spPr/>
      <dgm:t>
        <a:bodyPr/>
        <a:lstStyle/>
        <a:p>
          <a:endParaRPr lang="ru-RU"/>
        </a:p>
      </dgm:t>
    </dgm:pt>
    <dgm:pt modelId="{00292808-E231-480E-8EB8-4DCDB24A3935}">
      <dgm:prSet/>
      <dgm:spPr/>
      <dgm:t>
        <a:bodyPr/>
        <a:lstStyle/>
        <a:p>
          <a:pPr rtl="0"/>
          <a:r>
            <a:rPr lang="ru-RU" b="1" dirty="0" smtClean="0"/>
            <a:t>«Вращающаяся дверь»,</a:t>
          </a:r>
        </a:p>
        <a:p>
          <a:pPr rtl="0"/>
          <a:r>
            <a:rPr lang="ru-RU" b="1" dirty="0" smtClean="0"/>
            <a:t>Взаимодействие с бывшим / будущим</a:t>
          </a:r>
        </a:p>
        <a:p>
          <a:pPr rtl="0"/>
          <a:r>
            <a:rPr lang="ru-RU" b="1" dirty="0" smtClean="0"/>
            <a:t>работодателем</a:t>
          </a:r>
          <a:endParaRPr lang="ru-RU" b="1" dirty="0"/>
        </a:p>
      </dgm:t>
    </dgm:pt>
    <dgm:pt modelId="{AE214D8C-18DD-4330-B2FB-56CC674C9E1D}" type="parTrans" cxnId="{D73BE32B-1666-432D-BF7F-D7FF0C51F628}">
      <dgm:prSet/>
      <dgm:spPr/>
      <dgm:t>
        <a:bodyPr/>
        <a:lstStyle/>
        <a:p>
          <a:endParaRPr lang="ru-RU"/>
        </a:p>
      </dgm:t>
    </dgm:pt>
    <dgm:pt modelId="{2B8C0EA5-520E-4268-8DEC-6FB781E05D92}" type="sibTrans" cxnId="{D73BE32B-1666-432D-BF7F-D7FF0C51F628}">
      <dgm:prSet/>
      <dgm:spPr/>
      <dgm:t>
        <a:bodyPr/>
        <a:lstStyle/>
        <a:p>
          <a:endParaRPr lang="ru-RU"/>
        </a:p>
      </dgm:t>
    </dgm:pt>
    <dgm:pt modelId="{1202015E-532B-4612-A963-AFF18B604F5F}">
      <dgm:prSet/>
      <dgm:spPr/>
      <dgm:t>
        <a:bodyPr/>
        <a:lstStyle/>
        <a:p>
          <a:pPr rtl="0"/>
          <a:r>
            <a:rPr lang="ru-RU" b="1" dirty="0" smtClean="0"/>
            <a:t>Использование служебной информации</a:t>
          </a:r>
          <a:endParaRPr lang="ru-RU" b="1" dirty="0"/>
        </a:p>
      </dgm:t>
    </dgm:pt>
    <dgm:pt modelId="{372168EC-38DE-4691-B0E9-E32E4AB95A42}" type="parTrans" cxnId="{3DBB93B1-B958-451B-87C4-16AAB9F8A13C}">
      <dgm:prSet/>
      <dgm:spPr/>
      <dgm:t>
        <a:bodyPr/>
        <a:lstStyle/>
        <a:p>
          <a:endParaRPr lang="ru-RU"/>
        </a:p>
      </dgm:t>
    </dgm:pt>
    <dgm:pt modelId="{D28F9B83-1878-4252-9F95-7042F747E1D8}" type="sibTrans" cxnId="{3DBB93B1-B958-451B-87C4-16AAB9F8A13C}">
      <dgm:prSet/>
      <dgm:spPr/>
      <dgm:t>
        <a:bodyPr/>
        <a:lstStyle/>
        <a:p>
          <a:endParaRPr lang="ru-RU"/>
        </a:p>
      </dgm:t>
    </dgm:pt>
    <dgm:pt modelId="{A8EA0D6C-4865-4226-8FEC-D4FA95353076}" type="pres">
      <dgm:prSet presAssocID="{70976F95-B406-4345-A6B9-EF036CAAEFC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A25E911-8F75-4536-901E-33A850891496}" type="pres">
      <dgm:prSet presAssocID="{DD6999F5-1B40-4581-9934-F492FF89F535}" presName="node" presStyleLbl="node1" presStyleIdx="0" presStyleCnt="6" custRadScaleRad="92016" custRadScaleInc="4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149AEE-F337-4DAB-AC94-1FB2698CE567}" type="pres">
      <dgm:prSet presAssocID="{DD6999F5-1B40-4581-9934-F492FF89F535}" presName="spNode" presStyleCnt="0"/>
      <dgm:spPr/>
    </dgm:pt>
    <dgm:pt modelId="{970B1413-015C-4A0E-994D-478E13BA03AA}" type="pres">
      <dgm:prSet presAssocID="{5F977CE5-792B-4142-B7EF-CC865759366D}" presName="sibTrans" presStyleLbl="sibTrans1D1" presStyleIdx="0" presStyleCnt="6"/>
      <dgm:spPr/>
      <dgm:t>
        <a:bodyPr/>
        <a:lstStyle/>
        <a:p>
          <a:endParaRPr lang="ru-RU"/>
        </a:p>
      </dgm:t>
    </dgm:pt>
    <dgm:pt modelId="{2C7784CC-392E-41B4-927D-9F5CEF670742}" type="pres">
      <dgm:prSet presAssocID="{62710BA4-1256-4F7D-B999-A7DCC9B81B61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5AA4F5-4459-4BFC-A8C4-FED78F7ABEF9}" type="pres">
      <dgm:prSet presAssocID="{62710BA4-1256-4F7D-B999-A7DCC9B81B61}" presName="spNode" presStyleCnt="0"/>
      <dgm:spPr/>
    </dgm:pt>
    <dgm:pt modelId="{A17CBFE9-58FE-481B-AACF-67153453EC63}" type="pres">
      <dgm:prSet presAssocID="{78194348-DDE4-49F6-A875-0EFBA7D9E685}" presName="sibTrans" presStyleLbl="sibTrans1D1" presStyleIdx="1" presStyleCnt="6"/>
      <dgm:spPr/>
      <dgm:t>
        <a:bodyPr/>
        <a:lstStyle/>
        <a:p>
          <a:endParaRPr lang="ru-RU"/>
        </a:p>
      </dgm:t>
    </dgm:pt>
    <dgm:pt modelId="{80EC7663-1052-41B5-A4F7-A96A034D7654}" type="pres">
      <dgm:prSet presAssocID="{65264BD7-030E-4C81-AEDA-FF130DADF8F6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F1DBD9-FB80-4336-9749-1CFD3306E0E2}" type="pres">
      <dgm:prSet presAssocID="{65264BD7-030E-4C81-AEDA-FF130DADF8F6}" presName="spNode" presStyleCnt="0"/>
      <dgm:spPr/>
    </dgm:pt>
    <dgm:pt modelId="{4BEB6CD2-2225-4FBC-92CC-43E8EA73E195}" type="pres">
      <dgm:prSet presAssocID="{52164A95-B689-49A9-82ED-B304E870BC68}" presName="sibTrans" presStyleLbl="sibTrans1D1" presStyleIdx="2" presStyleCnt="6"/>
      <dgm:spPr/>
      <dgm:t>
        <a:bodyPr/>
        <a:lstStyle/>
        <a:p>
          <a:endParaRPr lang="ru-RU"/>
        </a:p>
      </dgm:t>
    </dgm:pt>
    <dgm:pt modelId="{F9F4767E-DCAB-42E8-91A1-B1ED0D6FBB58}" type="pres">
      <dgm:prSet presAssocID="{884763CA-FE91-4653-96A3-F93F3607B8D1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0A26EF-B375-4DDA-A70F-9858E8CB6F91}" type="pres">
      <dgm:prSet presAssocID="{884763CA-FE91-4653-96A3-F93F3607B8D1}" presName="spNode" presStyleCnt="0"/>
      <dgm:spPr/>
    </dgm:pt>
    <dgm:pt modelId="{7134E8A9-B73E-4C05-B26B-4B745DC40152}" type="pres">
      <dgm:prSet presAssocID="{25248B01-FD0D-4522-90DA-930CD16D40B2}" presName="sibTrans" presStyleLbl="sibTrans1D1" presStyleIdx="3" presStyleCnt="6"/>
      <dgm:spPr/>
      <dgm:t>
        <a:bodyPr/>
        <a:lstStyle/>
        <a:p>
          <a:endParaRPr lang="ru-RU"/>
        </a:p>
      </dgm:t>
    </dgm:pt>
    <dgm:pt modelId="{75608572-87C6-4DA1-B7EC-96D2573387C6}" type="pres">
      <dgm:prSet presAssocID="{00292808-E231-480E-8EB8-4DCDB24A3935}" presName="node" presStyleLbl="node1" presStyleIdx="4" presStyleCnt="6" custScaleX="1187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0368E8-6FCA-4DE7-BC65-9130DB8E21C2}" type="pres">
      <dgm:prSet presAssocID="{00292808-E231-480E-8EB8-4DCDB24A3935}" presName="spNode" presStyleCnt="0"/>
      <dgm:spPr/>
    </dgm:pt>
    <dgm:pt modelId="{E17C7637-A1F1-4099-9243-E36D48378AF2}" type="pres">
      <dgm:prSet presAssocID="{2B8C0EA5-520E-4268-8DEC-6FB781E05D92}" presName="sibTrans" presStyleLbl="sibTrans1D1" presStyleIdx="4" presStyleCnt="6"/>
      <dgm:spPr/>
      <dgm:t>
        <a:bodyPr/>
        <a:lstStyle/>
        <a:p>
          <a:endParaRPr lang="ru-RU"/>
        </a:p>
      </dgm:t>
    </dgm:pt>
    <dgm:pt modelId="{60C6F2B9-1037-4FC8-AB3F-F5C34C88FDDC}" type="pres">
      <dgm:prSet presAssocID="{1202015E-532B-4612-A963-AFF18B604F5F}" presName="node" presStyleLbl="node1" presStyleIdx="5" presStyleCnt="6" custRadScaleRad="100414" custRadScaleInc="-6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470302-1B92-4896-AD16-2C9B35D91823}" type="pres">
      <dgm:prSet presAssocID="{1202015E-532B-4612-A963-AFF18B604F5F}" presName="spNode" presStyleCnt="0"/>
      <dgm:spPr/>
    </dgm:pt>
    <dgm:pt modelId="{F3A8A631-ABEB-4AEB-B830-3DC9DF8786FD}" type="pres">
      <dgm:prSet presAssocID="{D28F9B83-1878-4252-9F95-7042F747E1D8}" presName="sibTrans" presStyleLbl="sibTrans1D1" presStyleIdx="5" presStyleCnt="6"/>
      <dgm:spPr/>
      <dgm:t>
        <a:bodyPr/>
        <a:lstStyle/>
        <a:p>
          <a:endParaRPr lang="ru-RU"/>
        </a:p>
      </dgm:t>
    </dgm:pt>
  </dgm:ptLst>
  <dgm:cxnLst>
    <dgm:cxn modelId="{045BD5B6-2171-40BB-AB66-D74D9AB68934}" type="presOf" srcId="{1202015E-532B-4612-A963-AFF18B604F5F}" destId="{60C6F2B9-1037-4FC8-AB3F-F5C34C88FDDC}" srcOrd="0" destOrd="0" presId="urn:microsoft.com/office/officeart/2005/8/layout/cycle6"/>
    <dgm:cxn modelId="{6724D479-B353-4976-866F-DDA86D91F0F3}" srcId="{70976F95-B406-4345-A6B9-EF036CAAEFC9}" destId="{65264BD7-030E-4C81-AEDA-FF130DADF8F6}" srcOrd="2" destOrd="0" parTransId="{8BEB89BB-6EBE-4387-8130-B351BE0377FC}" sibTransId="{52164A95-B689-49A9-82ED-B304E870BC68}"/>
    <dgm:cxn modelId="{33227757-C0B7-4468-B22B-96C254CF4B31}" srcId="{70976F95-B406-4345-A6B9-EF036CAAEFC9}" destId="{62710BA4-1256-4F7D-B999-A7DCC9B81B61}" srcOrd="1" destOrd="0" parTransId="{0CEDA98B-566D-42C4-9BDD-75BB2B05F92B}" sibTransId="{78194348-DDE4-49F6-A875-0EFBA7D9E685}"/>
    <dgm:cxn modelId="{21FBB0DE-1C60-4AA8-AD99-7DCE9AC8A5A5}" srcId="{70976F95-B406-4345-A6B9-EF036CAAEFC9}" destId="{DD6999F5-1B40-4581-9934-F492FF89F535}" srcOrd="0" destOrd="0" parTransId="{C613F119-AB8E-4038-8AFB-EBD0699AE010}" sibTransId="{5F977CE5-792B-4142-B7EF-CC865759366D}"/>
    <dgm:cxn modelId="{4A745384-0883-49B7-93F9-F4D970645E27}" type="presOf" srcId="{884763CA-FE91-4653-96A3-F93F3607B8D1}" destId="{F9F4767E-DCAB-42E8-91A1-B1ED0D6FBB58}" srcOrd="0" destOrd="0" presId="urn:microsoft.com/office/officeart/2005/8/layout/cycle6"/>
    <dgm:cxn modelId="{3DBB93B1-B958-451B-87C4-16AAB9F8A13C}" srcId="{70976F95-B406-4345-A6B9-EF036CAAEFC9}" destId="{1202015E-532B-4612-A963-AFF18B604F5F}" srcOrd="5" destOrd="0" parTransId="{372168EC-38DE-4691-B0E9-E32E4AB95A42}" sibTransId="{D28F9B83-1878-4252-9F95-7042F747E1D8}"/>
    <dgm:cxn modelId="{E3B82B94-7D8A-4796-85C3-158FBF93D8A4}" type="presOf" srcId="{78194348-DDE4-49F6-A875-0EFBA7D9E685}" destId="{A17CBFE9-58FE-481B-AACF-67153453EC63}" srcOrd="0" destOrd="0" presId="urn:microsoft.com/office/officeart/2005/8/layout/cycle6"/>
    <dgm:cxn modelId="{70567877-C531-4873-8226-87E28EFB0D7B}" type="presOf" srcId="{65264BD7-030E-4C81-AEDA-FF130DADF8F6}" destId="{80EC7663-1052-41B5-A4F7-A96A034D7654}" srcOrd="0" destOrd="0" presId="urn:microsoft.com/office/officeart/2005/8/layout/cycle6"/>
    <dgm:cxn modelId="{8918B1A7-F37E-4753-8605-E0CFBBB0A5AF}" type="presOf" srcId="{25248B01-FD0D-4522-90DA-930CD16D40B2}" destId="{7134E8A9-B73E-4C05-B26B-4B745DC40152}" srcOrd="0" destOrd="0" presId="urn:microsoft.com/office/officeart/2005/8/layout/cycle6"/>
    <dgm:cxn modelId="{990B8B92-D901-49B8-8AC3-E7216E226742}" type="presOf" srcId="{52164A95-B689-49A9-82ED-B304E870BC68}" destId="{4BEB6CD2-2225-4FBC-92CC-43E8EA73E195}" srcOrd="0" destOrd="0" presId="urn:microsoft.com/office/officeart/2005/8/layout/cycle6"/>
    <dgm:cxn modelId="{ECE12029-01B3-4932-8389-6B1A37197211}" type="presOf" srcId="{DD6999F5-1B40-4581-9934-F492FF89F535}" destId="{0A25E911-8F75-4536-901E-33A850891496}" srcOrd="0" destOrd="0" presId="urn:microsoft.com/office/officeart/2005/8/layout/cycle6"/>
    <dgm:cxn modelId="{1888891F-034C-4E68-A450-4DB2040E290E}" type="presOf" srcId="{00292808-E231-480E-8EB8-4DCDB24A3935}" destId="{75608572-87C6-4DA1-B7EC-96D2573387C6}" srcOrd="0" destOrd="0" presId="urn:microsoft.com/office/officeart/2005/8/layout/cycle6"/>
    <dgm:cxn modelId="{1A720E1A-7F45-4EED-91BE-7188037CA722}" type="presOf" srcId="{70976F95-B406-4345-A6B9-EF036CAAEFC9}" destId="{A8EA0D6C-4865-4226-8FEC-D4FA95353076}" srcOrd="0" destOrd="0" presId="urn:microsoft.com/office/officeart/2005/8/layout/cycle6"/>
    <dgm:cxn modelId="{D3D23EBD-F3FE-425B-8D2C-0FBD20B85B8A}" type="presOf" srcId="{D28F9B83-1878-4252-9F95-7042F747E1D8}" destId="{F3A8A631-ABEB-4AEB-B830-3DC9DF8786FD}" srcOrd="0" destOrd="0" presId="urn:microsoft.com/office/officeart/2005/8/layout/cycle6"/>
    <dgm:cxn modelId="{76B0ECE7-2A71-4415-B23D-5AD9A3279F66}" srcId="{70976F95-B406-4345-A6B9-EF036CAAEFC9}" destId="{884763CA-FE91-4653-96A3-F93F3607B8D1}" srcOrd="3" destOrd="0" parTransId="{C42B3AC8-C70B-4B2A-923F-05420642B417}" sibTransId="{25248B01-FD0D-4522-90DA-930CD16D40B2}"/>
    <dgm:cxn modelId="{D0347CEC-54E6-4E44-A293-DFDDD17D7DA8}" type="presOf" srcId="{62710BA4-1256-4F7D-B999-A7DCC9B81B61}" destId="{2C7784CC-392E-41B4-927D-9F5CEF670742}" srcOrd="0" destOrd="0" presId="urn:microsoft.com/office/officeart/2005/8/layout/cycle6"/>
    <dgm:cxn modelId="{42B3BB60-0A6D-4125-BADF-81FEBA62D3BC}" type="presOf" srcId="{5F977CE5-792B-4142-B7EF-CC865759366D}" destId="{970B1413-015C-4A0E-994D-478E13BA03AA}" srcOrd="0" destOrd="0" presId="urn:microsoft.com/office/officeart/2005/8/layout/cycle6"/>
    <dgm:cxn modelId="{7E09C950-65A1-42FE-BFBC-2925EFD9EF6B}" type="presOf" srcId="{2B8C0EA5-520E-4268-8DEC-6FB781E05D92}" destId="{E17C7637-A1F1-4099-9243-E36D48378AF2}" srcOrd="0" destOrd="0" presId="urn:microsoft.com/office/officeart/2005/8/layout/cycle6"/>
    <dgm:cxn modelId="{D73BE32B-1666-432D-BF7F-D7FF0C51F628}" srcId="{70976F95-B406-4345-A6B9-EF036CAAEFC9}" destId="{00292808-E231-480E-8EB8-4DCDB24A3935}" srcOrd="4" destOrd="0" parTransId="{AE214D8C-18DD-4330-B2FB-56CC674C9E1D}" sibTransId="{2B8C0EA5-520E-4268-8DEC-6FB781E05D92}"/>
    <dgm:cxn modelId="{398171A5-499D-425C-8B81-7ABF26CAA95A}" type="presParOf" srcId="{A8EA0D6C-4865-4226-8FEC-D4FA95353076}" destId="{0A25E911-8F75-4536-901E-33A850891496}" srcOrd="0" destOrd="0" presId="urn:microsoft.com/office/officeart/2005/8/layout/cycle6"/>
    <dgm:cxn modelId="{8E6E1A18-4C9C-4FA3-AA58-30E9FB12E84E}" type="presParOf" srcId="{A8EA0D6C-4865-4226-8FEC-D4FA95353076}" destId="{50149AEE-F337-4DAB-AC94-1FB2698CE567}" srcOrd="1" destOrd="0" presId="urn:microsoft.com/office/officeart/2005/8/layout/cycle6"/>
    <dgm:cxn modelId="{203FE387-AF81-49E5-A78E-B01FE2F9C1E6}" type="presParOf" srcId="{A8EA0D6C-4865-4226-8FEC-D4FA95353076}" destId="{970B1413-015C-4A0E-994D-478E13BA03AA}" srcOrd="2" destOrd="0" presId="urn:microsoft.com/office/officeart/2005/8/layout/cycle6"/>
    <dgm:cxn modelId="{75EB77FE-ADE3-4E05-841B-16E986F2676C}" type="presParOf" srcId="{A8EA0D6C-4865-4226-8FEC-D4FA95353076}" destId="{2C7784CC-392E-41B4-927D-9F5CEF670742}" srcOrd="3" destOrd="0" presId="urn:microsoft.com/office/officeart/2005/8/layout/cycle6"/>
    <dgm:cxn modelId="{7AAFCEF2-61E5-493C-AE18-11F503A3DFB8}" type="presParOf" srcId="{A8EA0D6C-4865-4226-8FEC-D4FA95353076}" destId="{0E5AA4F5-4459-4BFC-A8C4-FED78F7ABEF9}" srcOrd="4" destOrd="0" presId="urn:microsoft.com/office/officeart/2005/8/layout/cycle6"/>
    <dgm:cxn modelId="{31949A29-2A2F-449D-AF45-5B31092F90EF}" type="presParOf" srcId="{A8EA0D6C-4865-4226-8FEC-D4FA95353076}" destId="{A17CBFE9-58FE-481B-AACF-67153453EC63}" srcOrd="5" destOrd="0" presId="urn:microsoft.com/office/officeart/2005/8/layout/cycle6"/>
    <dgm:cxn modelId="{FA8EDB24-5321-482B-BC21-315EE4DEE770}" type="presParOf" srcId="{A8EA0D6C-4865-4226-8FEC-D4FA95353076}" destId="{80EC7663-1052-41B5-A4F7-A96A034D7654}" srcOrd="6" destOrd="0" presId="urn:microsoft.com/office/officeart/2005/8/layout/cycle6"/>
    <dgm:cxn modelId="{6AA6397F-5115-4DC2-820D-31CCE7759E92}" type="presParOf" srcId="{A8EA0D6C-4865-4226-8FEC-D4FA95353076}" destId="{F0F1DBD9-FB80-4336-9749-1CFD3306E0E2}" srcOrd="7" destOrd="0" presId="urn:microsoft.com/office/officeart/2005/8/layout/cycle6"/>
    <dgm:cxn modelId="{D423231D-CA5B-465D-8D84-0A017B3FEEA1}" type="presParOf" srcId="{A8EA0D6C-4865-4226-8FEC-D4FA95353076}" destId="{4BEB6CD2-2225-4FBC-92CC-43E8EA73E195}" srcOrd="8" destOrd="0" presId="urn:microsoft.com/office/officeart/2005/8/layout/cycle6"/>
    <dgm:cxn modelId="{2D9812E9-2A0C-4D7E-B54B-D3588E7B211C}" type="presParOf" srcId="{A8EA0D6C-4865-4226-8FEC-D4FA95353076}" destId="{F9F4767E-DCAB-42E8-91A1-B1ED0D6FBB58}" srcOrd="9" destOrd="0" presId="urn:microsoft.com/office/officeart/2005/8/layout/cycle6"/>
    <dgm:cxn modelId="{11091DFF-B794-424B-838A-F3A839DB5D77}" type="presParOf" srcId="{A8EA0D6C-4865-4226-8FEC-D4FA95353076}" destId="{890A26EF-B375-4DDA-A70F-9858E8CB6F91}" srcOrd="10" destOrd="0" presId="urn:microsoft.com/office/officeart/2005/8/layout/cycle6"/>
    <dgm:cxn modelId="{944C0366-690D-41E5-9855-7FA72EF92C92}" type="presParOf" srcId="{A8EA0D6C-4865-4226-8FEC-D4FA95353076}" destId="{7134E8A9-B73E-4C05-B26B-4B745DC40152}" srcOrd="11" destOrd="0" presId="urn:microsoft.com/office/officeart/2005/8/layout/cycle6"/>
    <dgm:cxn modelId="{9CA113C6-CBBB-49CE-9B72-F165CD2E43BF}" type="presParOf" srcId="{A8EA0D6C-4865-4226-8FEC-D4FA95353076}" destId="{75608572-87C6-4DA1-B7EC-96D2573387C6}" srcOrd="12" destOrd="0" presId="urn:microsoft.com/office/officeart/2005/8/layout/cycle6"/>
    <dgm:cxn modelId="{07C0D8CB-8C9A-4BF8-9B0D-11C37951CCB4}" type="presParOf" srcId="{A8EA0D6C-4865-4226-8FEC-D4FA95353076}" destId="{150368E8-6FCA-4DE7-BC65-9130DB8E21C2}" srcOrd="13" destOrd="0" presId="urn:microsoft.com/office/officeart/2005/8/layout/cycle6"/>
    <dgm:cxn modelId="{A76A0EE6-2A7D-4B78-B8B2-209652080A03}" type="presParOf" srcId="{A8EA0D6C-4865-4226-8FEC-D4FA95353076}" destId="{E17C7637-A1F1-4099-9243-E36D48378AF2}" srcOrd="14" destOrd="0" presId="urn:microsoft.com/office/officeart/2005/8/layout/cycle6"/>
    <dgm:cxn modelId="{B688BDCF-AFC1-4A1D-924D-819F28FB2442}" type="presParOf" srcId="{A8EA0D6C-4865-4226-8FEC-D4FA95353076}" destId="{60C6F2B9-1037-4FC8-AB3F-F5C34C88FDDC}" srcOrd="15" destOrd="0" presId="urn:microsoft.com/office/officeart/2005/8/layout/cycle6"/>
    <dgm:cxn modelId="{199F6397-D734-4C4A-A74A-29672426BD60}" type="presParOf" srcId="{A8EA0D6C-4865-4226-8FEC-D4FA95353076}" destId="{09470302-1B92-4896-AD16-2C9B35D91823}" srcOrd="16" destOrd="0" presId="urn:microsoft.com/office/officeart/2005/8/layout/cycle6"/>
    <dgm:cxn modelId="{029003FB-1F79-468B-B55B-FE43712E7571}" type="presParOf" srcId="{A8EA0D6C-4865-4226-8FEC-D4FA95353076}" destId="{F3A8A631-ABEB-4AEB-B830-3DC9DF8786FD}" srcOrd="17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BBCC95-44E3-4F36-9CF4-DEE32621310D}" type="datetimeFigureOut">
              <a:rPr lang="ru-RU" smtClean="0"/>
              <a:t>10.04.2018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920152-37DD-4F17-BD82-AB4F3EE11F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065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ru-RU" smtClean="0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20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20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20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20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70F1006A-142D-4844-9AC7-F0D9119AF7AB}" type="slidenum">
              <a:rPr lang="en-US" altLang="ru-RU" smtClean="0"/>
              <a:pPr/>
              <a:t>5</a:t>
            </a:fld>
            <a:endParaRPr lang="en-US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50F76-DA27-40C5-BDF3-5F65529E158A}" type="datetimeFigureOut">
              <a:rPr lang="ru-RU" smtClean="0"/>
              <a:t>10.04.2018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76287-111E-4EEA-A549-131747953B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5576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50F76-DA27-40C5-BDF3-5F65529E158A}" type="datetimeFigureOut">
              <a:rPr lang="ru-RU" smtClean="0"/>
              <a:t>10.04.2018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76287-111E-4EEA-A549-131747953B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5847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50F76-DA27-40C5-BDF3-5F65529E158A}" type="datetimeFigureOut">
              <a:rPr lang="ru-RU" smtClean="0"/>
              <a:t>10.04.2018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76287-111E-4EEA-A549-131747953B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35271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3683F4-1915-4E0D-B321-58E9284952F0}" type="datetime1">
              <a:rPr lang="ru-RU"/>
              <a:pPr>
                <a:defRPr/>
              </a:pPr>
              <a:t>10.04.2018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6C1DA4-04E0-4E54-A3FC-17BB62B527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1884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50F76-DA27-40C5-BDF3-5F65529E158A}" type="datetimeFigureOut">
              <a:rPr lang="ru-RU" smtClean="0"/>
              <a:t>10.04.2018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76287-111E-4EEA-A549-131747953B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6844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50F76-DA27-40C5-BDF3-5F65529E158A}" type="datetimeFigureOut">
              <a:rPr lang="ru-RU" smtClean="0"/>
              <a:t>10.04.2018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76287-111E-4EEA-A549-131747953B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2026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50F76-DA27-40C5-BDF3-5F65529E158A}" type="datetimeFigureOut">
              <a:rPr lang="ru-RU" smtClean="0"/>
              <a:t>10.04.2018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76287-111E-4EEA-A549-131747953B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8562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50F76-DA27-40C5-BDF3-5F65529E158A}" type="datetimeFigureOut">
              <a:rPr lang="ru-RU" smtClean="0"/>
              <a:t>10.04.2018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76287-111E-4EEA-A549-131747953B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142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50F76-DA27-40C5-BDF3-5F65529E158A}" type="datetimeFigureOut">
              <a:rPr lang="ru-RU" smtClean="0"/>
              <a:t>10.04.2018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76287-111E-4EEA-A549-131747953B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5595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50F76-DA27-40C5-BDF3-5F65529E158A}" type="datetimeFigureOut">
              <a:rPr lang="ru-RU" smtClean="0"/>
              <a:t>10.04.2018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76287-111E-4EEA-A549-131747953B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2515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50F76-DA27-40C5-BDF3-5F65529E158A}" type="datetimeFigureOut">
              <a:rPr lang="ru-RU" smtClean="0"/>
              <a:t>10.04.2018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76287-111E-4EEA-A549-131747953B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2745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50F76-DA27-40C5-BDF3-5F65529E158A}" type="datetimeFigureOut">
              <a:rPr lang="ru-RU" smtClean="0"/>
              <a:t>10.04.2018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76287-111E-4EEA-A549-131747953B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5360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50F76-DA27-40C5-BDF3-5F65529E158A}" type="datetimeFigureOut">
              <a:rPr lang="ru-RU" smtClean="0"/>
              <a:t>10.04.2018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676287-111E-4EEA-A549-131747953B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0656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/>
          </p:cNvSpPr>
          <p:nvPr>
            <p:ph type="ctrTitle"/>
          </p:nvPr>
        </p:nvSpPr>
        <p:spPr>
          <a:xfrm>
            <a:off x="2771800" y="398984"/>
            <a:ext cx="6120680" cy="3744416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/>
              <a:t> 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</a:rPr>
            </a:br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/>
              <a:t> </a:t>
            </a: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b="1" dirty="0" smtClean="0">
              <a:latin typeface="Times New Roman" pitchFamily="18" charset="0"/>
            </a:endParaRPr>
          </a:p>
        </p:txBody>
      </p:sp>
      <p:sp>
        <p:nvSpPr>
          <p:cNvPr id="63491" name="Rectangle 3"/>
          <p:cNvSpPr>
            <a:spLocks noGrp="1"/>
          </p:cNvSpPr>
          <p:nvPr>
            <p:ph type="subTitle" idx="1"/>
          </p:nvPr>
        </p:nvSpPr>
        <p:spPr>
          <a:xfrm>
            <a:off x="1115616" y="4581128"/>
            <a:ext cx="7815812" cy="2060848"/>
          </a:xfrm>
        </p:spPr>
        <p:txBody>
          <a:bodyPr>
            <a:normAutofit/>
          </a:bodyPr>
          <a:lstStyle/>
          <a:p>
            <a:pPr algn="just"/>
            <a:endParaRPr lang="ru-RU" sz="2000" dirty="0" smtClean="0">
              <a:solidFill>
                <a:schemeClr val="tx1"/>
              </a:solidFill>
            </a:endParaRPr>
          </a:p>
          <a:p>
            <a:pPr algn="just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Цирин 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Артем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Михайлович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и.о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зав. отделом методологии противодействия коррупции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ИЗиСП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ответственный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секретарь Междисциплинарного совета по координации научного и учебно-методического обеспечения противодействия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коррупции, кандидат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юридических наук.</a:t>
            </a:r>
          </a:p>
          <a:p>
            <a:pPr algn="r"/>
            <a:endParaRPr lang="ru-RU" sz="2000" b="1" dirty="0">
              <a:solidFill>
                <a:schemeClr val="tx1"/>
              </a:solidFill>
            </a:endParaRPr>
          </a:p>
          <a:p>
            <a:endParaRPr lang="en-US" sz="2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3493" name="Picture 5" descr="logo-iza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2288" y="1312910"/>
            <a:ext cx="2376264" cy="2908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2555776" y="1213044"/>
            <a:ext cx="597666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Анализ сведений представляемых при поступлении на государственную службу на предмет выявления возможности возникновения конфликта интересов</a:t>
            </a:r>
            <a:r>
              <a:rPr lang="ru-RU" sz="28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совершенствование правовых основ</a:t>
            </a:r>
            <a:endParaRPr lang="ru-RU" sz="2800" b="1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907704" y="188640"/>
            <a:ext cx="6921069" cy="1015663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Институт законодательства и сравнительного правоведения при Правительстве Российской Федерации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0881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720080"/>
          </a:xfrm>
        </p:spPr>
        <p:txBody>
          <a:bodyPr>
            <a:normAutofit/>
          </a:bodyPr>
          <a:lstStyle/>
          <a:p>
            <a:r>
              <a:rPr lang="ru-RU" sz="2500" dirty="0">
                <a:latin typeface="Times New Roman" pitchFamily="18" charset="0"/>
                <a:ea typeface="+mn-ea"/>
                <a:cs typeface="Times New Roman" pitchFamily="18" charset="0"/>
              </a:rPr>
              <a:t>Слайд 9.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правовых основ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5688632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редставляется </a:t>
            </a:r>
            <a:r>
              <a:rPr lang="ru-RU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целесообразным наряду с предоставлением справок о доходах, имуществе и обязательствах имущественного характера подача представителю </a:t>
            </a:r>
            <a:r>
              <a:rPr lang="ru-RU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нанимателя</a:t>
            </a:r>
            <a:r>
              <a:rPr lang="en-US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справки </a:t>
            </a:r>
            <a:r>
              <a:rPr lang="ru-RU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личной заинтересованности. </a:t>
            </a:r>
            <a:endParaRPr lang="ru-RU" i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такую Справку </a:t>
            </a:r>
            <a:r>
              <a:rPr lang="ru-RU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предлагается включать сведения о родственниках поступающего, например, на государственную (муниципальную) службу лица, местах их работы, должностях, характере выполняемой ими работы, принадлежащих им и (или) поступающему на службу лицу ценных бумагах, долях в уставном капитале юридических лиц и </a:t>
            </a:r>
            <a:r>
              <a:rPr lang="ru-RU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др. сведения</a:t>
            </a:r>
            <a:endParaRPr lang="en-US" i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Справка о личной заинтересованности может быть утверждена Указом Президента Российской Федерации.</a:t>
            </a:r>
          </a:p>
          <a:p>
            <a:pPr marL="0" indent="0" algn="just">
              <a:buNone/>
            </a:pPr>
            <a:endParaRPr lang="en-US" i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i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43665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sz="2800" dirty="0">
                <a:latin typeface="Times New Roman" pitchFamily="18" charset="0"/>
                <a:ea typeface="+mn-ea"/>
                <a:cs typeface="Times New Roman" pitchFamily="18" charset="0"/>
              </a:rPr>
              <a:t>Слайд </a:t>
            </a:r>
            <a:r>
              <a:rPr lang="ru-RU" sz="2800" dirty="0" smtClean="0">
                <a:latin typeface="Times New Roman" pitchFamily="18" charset="0"/>
                <a:ea typeface="+mn-ea"/>
                <a:cs typeface="Times New Roman" pitchFamily="18" charset="0"/>
              </a:rPr>
              <a:t>10. Выяснение внешних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интересов или активов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760640"/>
          </a:xfrm>
        </p:spPr>
        <p:txBody>
          <a:bodyPr>
            <a:normAutofit fontScale="77500" lnSpcReduction="20000"/>
          </a:bodyPr>
          <a:lstStyle/>
          <a:p>
            <a:pPr lvl="0"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Владеете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 Вы или лица, действующие в Ваших интересах, прямо или как бенефициар, акциями (долями, паями) или любыми другими финансовыми интересами: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активах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каких организаций?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находящейся в деловых отношениях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федеральным государственным органом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(контрагенте, подрядчике, консультанте, клиенте и т.п.)?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компании или организации, которая может быть заинтересована или ищет возможность построить деловые отношения с федеральным государственным органом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ведет с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переговоры?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деятельности компании-конкуренте или физическом лице-конкуренте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организации, являющейся подрядчиком федерального государственного органа?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компании или организации, выступающей стороной в судебном или арбитражном разбирательстве с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федеральным государственным органом?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06879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itchFamily="18" charset="0"/>
                <a:ea typeface="+mn-ea"/>
                <a:cs typeface="Times New Roman" pitchFamily="18" charset="0"/>
              </a:rPr>
              <a:t>Слайд </a:t>
            </a:r>
            <a:r>
              <a:rPr lang="ru-RU" sz="2800" dirty="0" smtClean="0">
                <a:latin typeface="Times New Roman" pitchFamily="18" charset="0"/>
                <a:ea typeface="+mn-ea"/>
                <a:cs typeface="Times New Roman" pitchFamily="18" charset="0"/>
              </a:rPr>
              <a:t>11. Выявление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корпоративных отношений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949280"/>
          </a:xfrm>
        </p:spPr>
        <p:txBody>
          <a:bodyPr>
            <a:normAutofit fontScale="85000" lnSpcReduction="20000"/>
          </a:bodyPr>
          <a:lstStyle/>
          <a:p>
            <a:pPr lvl="0"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smtClean="0">
                <a:latin typeface="Times New Roman" panose="02020603050405020304" pitchFamily="18" charset="0"/>
              </a:rPr>
              <a:t>Являетесь </a:t>
            </a:r>
            <a:r>
              <a:rPr lang="ru-RU" dirty="0">
                <a:latin typeface="Times New Roman" panose="02020603050405020304" pitchFamily="18" charset="0"/>
              </a:rPr>
              <a:t>ли Вы или лица, действующие в Ваших интересах, членами органов управления (Совета директоров, Правления) или исполнительными руководителями (директорами, заместителями директоров т.п.), а также работниками, советниками, консультантами, агентами или доверенными лицами:</a:t>
            </a:r>
            <a:endParaRPr lang="ru-RU" sz="2800" dirty="0">
              <a:latin typeface="Times New Roman" panose="02020603050405020304" pitchFamily="18" charset="0"/>
            </a:endParaRPr>
          </a:p>
          <a:p>
            <a:pPr lvl="1"/>
            <a:r>
              <a:rPr lang="ru-RU" dirty="0">
                <a:latin typeface="Times New Roman" panose="02020603050405020304" pitchFamily="18" charset="0"/>
              </a:rPr>
              <a:t>В компании, находящейся в деловых отношениях с </a:t>
            </a:r>
            <a:r>
              <a:rPr lang="ru-RU" dirty="0" smtClean="0">
                <a:latin typeface="Times New Roman" panose="02020603050405020304" pitchFamily="18" charset="0"/>
              </a:rPr>
              <a:t>федеральным государственным органом?</a:t>
            </a:r>
            <a:endParaRPr lang="ru-RU" sz="2400" dirty="0">
              <a:latin typeface="Times New Roman" panose="02020603050405020304" pitchFamily="18" charset="0"/>
            </a:endParaRPr>
          </a:p>
          <a:p>
            <a:pPr lvl="1"/>
            <a:r>
              <a:rPr lang="ru-RU" dirty="0">
                <a:latin typeface="Times New Roman" panose="02020603050405020304" pitchFamily="18" charset="0"/>
              </a:rPr>
              <a:t>В компании, которая ищет возможность построить деловые отношения </a:t>
            </a:r>
            <a:r>
              <a:rPr lang="ru-RU" dirty="0" smtClean="0">
                <a:latin typeface="Times New Roman" panose="02020603050405020304" pitchFamily="18" charset="0"/>
              </a:rPr>
              <a:t>с федеральным государственным органом, </a:t>
            </a:r>
            <a:r>
              <a:rPr lang="ru-RU" dirty="0">
                <a:latin typeface="Times New Roman" panose="02020603050405020304" pitchFamily="18" charset="0"/>
              </a:rPr>
              <a:t>или ведет с ней переговоры?</a:t>
            </a:r>
            <a:endParaRPr lang="ru-RU" sz="2400" dirty="0">
              <a:latin typeface="Times New Roman" panose="02020603050405020304" pitchFamily="18" charset="0"/>
            </a:endParaRPr>
          </a:p>
          <a:p>
            <a:pPr lvl="1"/>
            <a:r>
              <a:rPr lang="ru-RU" dirty="0">
                <a:latin typeface="Times New Roman" panose="02020603050405020304" pitchFamily="18" charset="0"/>
              </a:rPr>
              <a:t>В компании-конкуренте </a:t>
            </a:r>
            <a:r>
              <a:rPr lang="ru-RU" dirty="0" smtClean="0">
                <a:latin typeface="Times New Roman" panose="02020603050405020304" pitchFamily="18" charset="0"/>
              </a:rPr>
              <a:t>организации-контрагента федерального государственного органа?</a:t>
            </a:r>
            <a:endParaRPr lang="ru-RU" sz="2400" dirty="0">
              <a:latin typeface="Times New Roman" panose="02020603050405020304" pitchFamily="18" charset="0"/>
            </a:endParaRPr>
          </a:p>
          <a:p>
            <a:pPr lvl="1"/>
            <a:r>
              <a:rPr lang="ru-RU" dirty="0">
                <a:latin typeface="Times New Roman" panose="02020603050405020304" pitchFamily="18" charset="0"/>
              </a:rPr>
              <a:t>В компании, выступающей или предполагающей выступить стороной в судебном или арбитражном разбирательстве с </a:t>
            </a:r>
            <a:r>
              <a:rPr lang="ru-RU" dirty="0" smtClean="0">
                <a:latin typeface="Times New Roman" panose="02020603050405020304" pitchFamily="18" charset="0"/>
              </a:rPr>
              <a:t>федеральным государственным органом?</a:t>
            </a:r>
            <a:endParaRPr lang="ru-RU" sz="2400" dirty="0">
              <a:latin typeface="Times New Roman" panose="02020603050405020304" pitchFamily="18" charset="0"/>
            </a:endParaRPr>
          </a:p>
          <a:p>
            <a:pPr lvl="0"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10832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itchFamily="18" charset="0"/>
                <a:ea typeface="+mn-ea"/>
                <a:cs typeface="Times New Roman" pitchFamily="18" charset="0"/>
              </a:rPr>
              <a:t>Слайд </a:t>
            </a:r>
            <a:r>
              <a:rPr lang="ru-RU" sz="2800" dirty="0" smtClean="0">
                <a:latin typeface="Times New Roman" pitchFamily="18" charset="0"/>
                <a:ea typeface="+mn-ea"/>
                <a:cs typeface="Times New Roman" pitchFamily="18" charset="0"/>
              </a:rPr>
              <a:t>12. Выявление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личных интересов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949280"/>
          </a:xfrm>
        </p:spPr>
        <p:txBody>
          <a:bodyPr>
            <a:normAutofit/>
          </a:bodyPr>
          <a:lstStyle/>
          <a:p>
            <a:pPr algn="just"/>
            <a:r>
              <a:rPr lang="ru-RU" sz="2700" dirty="0">
                <a:latin typeface="Times New Roman" panose="02020603050405020304" pitchFamily="18" charset="0"/>
              </a:rPr>
              <a:t>3. Занимаетесь ли вы в настоящее время в иной оплачиваемой деятельностью? </a:t>
            </a:r>
          </a:p>
          <a:p>
            <a:pPr lvl="0" algn="just"/>
            <a:r>
              <a:rPr lang="ru-RU" sz="2700" dirty="0" smtClean="0">
                <a:latin typeface="Times New Roman" panose="02020603050405020304" pitchFamily="18" charset="0"/>
              </a:rPr>
              <a:t>4. </a:t>
            </a:r>
            <a:r>
              <a:rPr lang="ru-RU" sz="2700" dirty="0">
                <a:latin typeface="Times New Roman" panose="02020603050405020304" pitchFamily="18" charset="0"/>
              </a:rPr>
              <a:t>Работают ли члены Вашей семьи или близкие родственники в федеральном государственном органе?</a:t>
            </a:r>
          </a:p>
          <a:p>
            <a:pPr lvl="0" algn="just"/>
            <a:r>
              <a:rPr lang="ru-RU" sz="2700" dirty="0">
                <a:latin typeface="Times New Roman" panose="02020603050405020304" pitchFamily="18" charset="0"/>
              </a:rPr>
              <a:t>5</a:t>
            </a:r>
            <a:r>
              <a:rPr lang="ru-RU" sz="2700" dirty="0" smtClean="0">
                <a:latin typeface="Times New Roman" panose="02020603050405020304" pitchFamily="18" charset="0"/>
              </a:rPr>
              <a:t>. </a:t>
            </a:r>
            <a:r>
              <a:rPr lang="ru-RU" sz="2700" dirty="0">
                <a:latin typeface="Times New Roman" panose="02020603050405020304" pitchFamily="18" charset="0"/>
              </a:rPr>
              <a:t>Планируете ли </a:t>
            </a:r>
            <a:r>
              <a:rPr lang="ru-RU" sz="2700">
                <a:latin typeface="Times New Roman" panose="02020603050405020304" pitchFamily="18" charset="0"/>
              </a:rPr>
              <a:t>Вы </a:t>
            </a:r>
            <a:r>
              <a:rPr lang="ru-RU" sz="2700" smtClean="0">
                <a:latin typeface="Times New Roman" panose="02020603050405020304" pitchFamily="18" charset="0"/>
              </a:rPr>
              <a:t>заниматься </a:t>
            </a:r>
            <a:r>
              <a:rPr lang="ru-RU" sz="2700" dirty="0">
                <a:latin typeface="Times New Roman" panose="02020603050405020304" pitchFamily="18" charset="0"/>
              </a:rPr>
              <a:t>какой-либо коммерческой и хозяйственной деятельности вне основной занятости (например, работа по совместительству), которая противоречит требованиям к Вашему рабочему времени и ведет к использованию к выгоде третьей стороны активов, ресурсов федерального государственного органа</a:t>
            </a:r>
            <a:r>
              <a:rPr lang="ru-RU" sz="2700" dirty="0" smtClean="0">
                <a:latin typeface="Times New Roman" panose="02020603050405020304" pitchFamily="18" charset="0"/>
              </a:rPr>
              <a:t>?</a:t>
            </a:r>
          </a:p>
          <a:p>
            <a:pPr lvl="0" algn="just"/>
            <a:endParaRPr lang="ru-RU" sz="2700" dirty="0" smtClean="0">
              <a:latin typeface="Times New Roman" panose="02020603050405020304" pitchFamily="18" charset="0"/>
            </a:endParaRPr>
          </a:p>
          <a:p>
            <a:pPr lvl="0" algn="just"/>
            <a:endParaRPr lang="ru-RU" sz="2700" dirty="0">
              <a:latin typeface="Times New Roman" panose="02020603050405020304" pitchFamily="18" charset="0"/>
            </a:endParaRPr>
          </a:p>
          <a:p>
            <a:pPr algn="just"/>
            <a:endParaRPr lang="ru-RU" dirty="0" smtClean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12069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Слайд 1. </a:t>
            </a:r>
            <a:r>
              <a:rPr lang="ru-RU" sz="27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Статья </a:t>
            </a:r>
            <a:r>
              <a:rPr lang="ru-RU" sz="27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10 Федерального закона от 25 декабря 2008 г. </a:t>
            </a:r>
            <a:r>
              <a:rPr lang="ru-RU" sz="27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27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273-ФЗ «О противодействии коррупции»</a:t>
            </a:r>
            <a:endParaRPr lang="ru-RU" sz="27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24536"/>
          </a:xfrm>
        </p:spPr>
        <p:txBody>
          <a:bodyPr>
            <a:normAutofit/>
          </a:bodyPr>
          <a:lstStyle/>
          <a:p>
            <a:pPr marL="0" indent="0" algn="just">
              <a:buNone/>
              <a:defRPr/>
            </a:pPr>
            <a:r>
              <a:rPr lang="ru-RU" b="1" dirty="0" smtClean="0">
                <a:solidFill>
                  <a:srgbClr val="C00000"/>
                </a:solidFill>
                <a:latin typeface="Tahoma" pitchFamily="34" charset="0"/>
                <a:cs typeface="Arial" charset="0"/>
              </a:rPr>
              <a:t>	</a:t>
            </a:r>
            <a:r>
              <a:rPr lang="ru-RU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Конфликт интересов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- это ситуация, при которой </a:t>
            </a:r>
            <a:r>
              <a:rPr lang="ru-RU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личная заинтересованность</a:t>
            </a:r>
            <a:r>
              <a:rPr lang="ru-RU" sz="3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(прямая или косвенная) лица, замещающего должность, замещение которой предусматривает обязанность принимать меры по предотвращению и урегулированию конфликта интересов, </a:t>
            </a:r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влияет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или может повлиять </a:t>
            </a:r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надлежащее, объективное и беспристрастное </a:t>
            </a:r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исполнение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им должностных (служебных) </a:t>
            </a:r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обязанностей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(осуществление полномочий).</a:t>
            </a:r>
          </a:p>
          <a:p>
            <a:pPr>
              <a:defRPr/>
            </a:pPr>
            <a:endParaRPr lang="ru-RU" dirty="0">
              <a:latin typeface="Tahoma" pitchFamily="34" charset="0"/>
              <a:cs typeface="Arial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8542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Прямоугольник 2"/>
          <p:cNvSpPr>
            <a:spLocks noChangeArrowheads="1"/>
          </p:cNvSpPr>
          <p:nvPr/>
        </p:nvSpPr>
        <p:spPr bwMode="auto">
          <a:xfrm>
            <a:off x="253350" y="980728"/>
            <a:ext cx="8642350" cy="5770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ADD7FE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5BD078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5BD078"/>
              </a:buClr>
              <a:buChar char="o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5BD078"/>
              </a:buClr>
              <a:buChar char="o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5BD078"/>
              </a:buClr>
              <a:buChar char="o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5BD078"/>
              </a:buClr>
              <a:buChar char="o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5BD078"/>
              </a:buClr>
              <a:buChar char="o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b="1" dirty="0" smtClean="0">
                <a:latin typeface="Tahoma" pitchFamily="34" charset="0"/>
                <a:cs typeface="Arial" charset="0"/>
              </a:rPr>
              <a:t>	возможность </a:t>
            </a:r>
            <a:r>
              <a:rPr lang="ru-RU" altLang="ru-RU" b="1" dirty="0">
                <a:latin typeface="Tahoma" pitchFamily="34" charset="0"/>
                <a:cs typeface="Arial" charset="0"/>
              </a:rPr>
              <a:t>получения доходов</a:t>
            </a:r>
            <a:r>
              <a:rPr lang="ru-RU" altLang="ru-RU" dirty="0">
                <a:latin typeface="Tahoma" pitchFamily="34" charset="0"/>
                <a:cs typeface="Arial" charset="0"/>
              </a:rPr>
              <a:t> в виде денег, иного имущества, в том числе имущественных прав, услуг имущественного характера, результатов выполненных работ или каких-либо выгод (преимуществ) </a:t>
            </a:r>
            <a:r>
              <a:rPr lang="ru-RU" altLang="ru-RU" b="1" dirty="0">
                <a:latin typeface="Tahoma" pitchFamily="34" charset="0"/>
                <a:cs typeface="Arial" charset="0"/>
              </a:rPr>
              <a:t>должностным лицом</a:t>
            </a:r>
            <a:r>
              <a:rPr lang="ru-RU" altLang="ru-RU" dirty="0">
                <a:latin typeface="Tahoma" pitchFamily="34" charset="0"/>
                <a:cs typeface="Arial" charset="0"/>
              </a:rPr>
              <a:t>, </a:t>
            </a:r>
            <a:r>
              <a:rPr lang="ru-RU" altLang="ru-RU" b="1" dirty="0">
                <a:latin typeface="Tahoma" pitchFamily="34" charset="0"/>
                <a:cs typeface="Arial" charset="0"/>
              </a:rPr>
              <a:t>и</a:t>
            </a:r>
            <a:r>
              <a:rPr lang="ru-RU" altLang="ru-RU" dirty="0">
                <a:latin typeface="Tahoma" pitchFamily="34" charset="0"/>
                <a:cs typeface="Arial" charset="0"/>
              </a:rPr>
              <a:t> (или) состоящими с ним в близком родстве или свойстве лицами (</a:t>
            </a:r>
            <a:r>
              <a:rPr lang="ru-RU" altLang="ru-RU" b="1" dirty="0">
                <a:latin typeface="Tahoma" pitchFamily="34" charset="0"/>
                <a:cs typeface="Arial" charset="0"/>
              </a:rPr>
              <a:t>родителями, супругами, детьми, </a:t>
            </a:r>
            <a:r>
              <a:rPr lang="ru-RU" altLang="ru-RU" sz="3100" dirty="0">
                <a:solidFill>
                  <a:srgbClr val="00B0F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+mj-lt"/>
                <a:ea typeface="+mj-ea"/>
                <a:cs typeface="+mj-cs"/>
              </a:rPr>
              <a:t>братьями</a:t>
            </a:r>
            <a:r>
              <a:rPr lang="ru-RU" altLang="ru-RU" b="1" dirty="0">
                <a:latin typeface="Tahoma" pitchFamily="34" charset="0"/>
                <a:cs typeface="Arial" charset="0"/>
              </a:rPr>
              <a:t>, сестрами, а также братьями, сестрами, родителями, детьми супругов и супругами детей</a:t>
            </a:r>
            <a:r>
              <a:rPr lang="ru-RU" altLang="ru-RU" dirty="0">
                <a:latin typeface="Tahoma" pitchFamily="34" charset="0"/>
                <a:cs typeface="Arial" charset="0"/>
              </a:rPr>
              <a:t>), гражданами или </a:t>
            </a:r>
            <a:r>
              <a:rPr lang="ru-RU" altLang="ru-RU" b="1" dirty="0">
                <a:latin typeface="Tahoma" pitchFamily="34" charset="0"/>
                <a:cs typeface="Arial" charset="0"/>
              </a:rPr>
              <a:t>организациями</a:t>
            </a:r>
            <a:r>
              <a:rPr lang="ru-RU" altLang="ru-RU" dirty="0">
                <a:latin typeface="Tahoma" pitchFamily="34" charset="0"/>
                <a:cs typeface="Arial" charset="0"/>
              </a:rPr>
              <a:t>, с которыми должностное лицо и (или) лица, состоящие с ним в близком родстве или свойстве, связаны имущественными, корпоративными или иными близкими отношениями.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187624" y="188640"/>
            <a:ext cx="7128792" cy="851557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Слайд 2.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Личная </a:t>
            </a: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заинтересованность</a:t>
            </a:r>
          </a:p>
        </p:txBody>
      </p:sp>
    </p:spTree>
    <p:extLst>
      <p:ext uri="{BB962C8B-B14F-4D97-AF65-F5344CB8AC3E}">
        <p14:creationId xmlns:p14="http://schemas.microsoft.com/office/powerpoint/2010/main" val="772357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C0E0602A-E706-4A96-9773-38E1A62387F3}" type="slidenum">
              <a:rPr lang="ru-RU" altLang="ru-RU" smtClean="0"/>
              <a:pPr/>
              <a:t>4</a:t>
            </a:fld>
            <a:endParaRPr lang="ru-RU" altLang="ru-RU" smtClean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0" y="730250"/>
            <a:ext cx="790098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408908245"/>
              </p:ext>
            </p:extLst>
          </p:nvPr>
        </p:nvGraphicFramePr>
        <p:xfrm>
          <a:off x="134938" y="630238"/>
          <a:ext cx="8686800" cy="6227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461" name="Прямоугольник 1"/>
          <p:cNvSpPr>
            <a:spLocks noChangeArrowheads="1"/>
          </p:cNvSpPr>
          <p:nvPr/>
        </p:nvSpPr>
        <p:spPr bwMode="auto">
          <a:xfrm>
            <a:off x="66675" y="217488"/>
            <a:ext cx="89582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Слайд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kumimoji="1" lang="ru-RU" altLang="ru-RU" sz="2100" b="1" dirty="0" smtClean="0">
                <a:solidFill>
                  <a:srgbClr val="003399"/>
                </a:solidFill>
              </a:rPr>
              <a:t>Основные </a:t>
            </a:r>
            <a:r>
              <a:rPr kumimoji="1" lang="ru-RU" altLang="ru-RU" sz="2100" b="1" dirty="0">
                <a:solidFill>
                  <a:srgbClr val="003399"/>
                </a:solidFill>
              </a:rPr>
              <a:t>сферы возникновения конфликта интересов</a:t>
            </a:r>
            <a:endParaRPr kumimoji="1" lang="ru-RU" altLang="ru-RU" sz="2200" b="1" dirty="0">
              <a:solidFill>
                <a:srgbClr val="003399"/>
              </a:solidFill>
            </a:endParaRPr>
          </a:p>
        </p:txBody>
      </p:sp>
      <p:sp>
        <p:nvSpPr>
          <p:cNvPr id="19462" name="TextBox 2"/>
          <p:cNvSpPr txBox="1">
            <a:spLocks noChangeArrowheads="1"/>
          </p:cNvSpPr>
          <p:nvPr/>
        </p:nvSpPr>
        <p:spPr bwMode="auto">
          <a:xfrm>
            <a:off x="3273425" y="2454275"/>
            <a:ext cx="2417763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ru-RU" altLang="ru-RU" sz="1200" dirty="0"/>
              <a:t>На практике, в каждом государственном органе или органе МСУ может возникнуть множество различных ситуаций конфликта интересов, обусловленных спецификой ее деятельности. Тем не менее, можно, с определенной долей условности обозначить несколько наиболее распространенных, «типовых», ситуаций конфликта интересов.</a:t>
            </a:r>
          </a:p>
        </p:txBody>
      </p:sp>
    </p:spTree>
    <p:extLst>
      <p:ext uri="{BB962C8B-B14F-4D97-AF65-F5344CB8AC3E}">
        <p14:creationId xmlns:p14="http://schemas.microsoft.com/office/powerpoint/2010/main" val="358949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EA2DA8-2780-4409-A32A-7FF61ED1D126}" type="slidenum">
              <a:rPr kumimoji="0" lang="ru-RU" altLang="ru-RU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kumimoji="0" lang="ru-RU" altLang="ru-RU" sz="1400" smtClean="0"/>
          </a:p>
        </p:txBody>
      </p:sp>
      <p:sp>
        <p:nvSpPr>
          <p:cNvPr id="12291" name="Rectangle 48"/>
          <p:cNvSpPr>
            <a:spLocks noChangeArrowheads="1"/>
          </p:cNvSpPr>
          <p:nvPr/>
        </p:nvSpPr>
        <p:spPr bwMode="auto">
          <a:xfrm>
            <a:off x="838200" y="4786313"/>
            <a:ext cx="18415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ru-RU" altLang="ru-RU" sz="1100"/>
              <a:t/>
            </a:r>
            <a:br>
              <a:rPr kumimoji="0" lang="ru-RU" altLang="ru-RU" sz="1100"/>
            </a:br>
            <a:endParaRPr kumimoji="0" lang="ru-RU" altLang="ru-RU" sz="1800"/>
          </a:p>
        </p:txBody>
      </p:sp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1805990" y="21884"/>
            <a:ext cx="6366410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spcBef>
                <a:spcPct val="20000"/>
              </a:spcBef>
              <a:defRPr sz="2400"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>
                <a:latin typeface="Arial" charset="0"/>
                <a:cs typeface="Arial" charset="0"/>
              </a:defRPr>
            </a:lvl2pPr>
            <a:lvl3pPr marL="1143000" indent="-228600">
              <a:defRPr>
                <a:latin typeface="Arial" charset="0"/>
                <a:cs typeface="Arial" charset="0"/>
              </a:defRPr>
            </a:lvl3pPr>
            <a:lvl4pPr marL="1600200" indent="-228600">
              <a:defRPr>
                <a:latin typeface="Arial" charset="0"/>
                <a:cs typeface="Arial" charset="0"/>
              </a:defRPr>
            </a:lvl4pPr>
            <a:lvl5pPr marL="2057400" indent="-228600">
              <a:defRPr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9pPr>
          </a:lstStyle>
          <a:p>
            <a:r>
              <a:rPr lang="ru-RU" dirty="0"/>
              <a:t>Слайд 4. Индикаторы </a:t>
            </a:r>
            <a:r>
              <a:rPr lang="ru-RU" b="1" dirty="0" smtClean="0">
                <a:solidFill>
                  <a:srgbClr val="C00000"/>
                </a:solidFill>
              </a:rPr>
              <a:t>конфликта интересов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803055" y="3142976"/>
            <a:ext cx="3671887" cy="79057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>
                <a:solidFill>
                  <a:srgbClr val="000000"/>
                </a:solidFill>
                <a:cs typeface="Arial" pitchFamily="34" charset="0"/>
              </a:rPr>
              <a:t>Государственный служащий</a:t>
            </a:r>
          </a:p>
        </p:txBody>
      </p:sp>
      <p:sp>
        <p:nvSpPr>
          <p:cNvPr id="12294" name="TextBox 2"/>
          <p:cNvSpPr txBox="1">
            <a:spLocks noChangeArrowheads="1"/>
          </p:cNvSpPr>
          <p:nvPr/>
        </p:nvSpPr>
        <p:spPr bwMode="auto">
          <a:xfrm>
            <a:off x="3212962" y="2691984"/>
            <a:ext cx="298184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ru-RU" altLang="ru-RU" sz="1600" dirty="0" smtClean="0"/>
              <a:t>Невыполнение обязанностей</a:t>
            </a:r>
            <a:endParaRPr kumimoji="0" lang="ru-RU" altLang="ru-RU" sz="1600" dirty="0"/>
          </a:p>
        </p:txBody>
      </p:sp>
      <p:sp>
        <p:nvSpPr>
          <p:cNvPr id="12295" name="TextBox 7"/>
          <p:cNvSpPr txBox="1">
            <a:spLocks noChangeArrowheads="1"/>
          </p:cNvSpPr>
          <p:nvPr/>
        </p:nvSpPr>
        <p:spPr bwMode="auto">
          <a:xfrm>
            <a:off x="3320684" y="4614144"/>
            <a:ext cx="276261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ru-RU" altLang="ru-RU" sz="1600" dirty="0" smtClean="0"/>
              <a:t>Несоблюдение запретов </a:t>
            </a:r>
            <a:r>
              <a:rPr kumimoji="0" lang="ru-RU" altLang="ru-RU" sz="1600" dirty="0"/>
              <a:t>и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ru-RU" altLang="ru-RU" sz="1600" dirty="0" smtClean="0"/>
              <a:t>ограничений</a:t>
            </a:r>
            <a:endParaRPr kumimoji="0" lang="ru-RU" altLang="ru-RU" sz="16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9225" y="2160588"/>
            <a:ext cx="2449513" cy="1079500"/>
          </a:xfrm>
          <a:prstGeom prst="roundRect">
            <a:avLst/>
          </a:prstGeom>
          <a:ln w="3810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1400" dirty="0" smtClean="0">
                <a:solidFill>
                  <a:srgbClr val="000000"/>
                </a:solidFill>
                <a:cs typeface="Arial" pitchFamily="34" charset="0"/>
              </a:rPr>
              <a:t>непредставление </a:t>
            </a:r>
            <a:r>
              <a:rPr lang="ru-RU" sz="1400" dirty="0">
                <a:solidFill>
                  <a:srgbClr val="000000"/>
                </a:solidFill>
                <a:cs typeface="Arial" pitchFamily="34" charset="0"/>
              </a:rPr>
              <a:t>сведений о доходах/ расходах / имуществе / обязательствах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398713" y="860425"/>
            <a:ext cx="2447925" cy="1079500"/>
          </a:xfrm>
          <a:prstGeom prst="roundRect">
            <a:avLst/>
          </a:prstGeom>
          <a:ln w="3810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1400" dirty="0" smtClean="0">
                <a:solidFill>
                  <a:srgbClr val="000000"/>
                </a:solidFill>
                <a:cs typeface="Arial" pitchFamily="34" charset="0"/>
              </a:rPr>
              <a:t>Непринятие </a:t>
            </a:r>
            <a:r>
              <a:rPr lang="ru-RU" sz="1400" dirty="0">
                <a:solidFill>
                  <a:srgbClr val="000000"/>
                </a:solidFill>
                <a:cs typeface="Arial" pitchFamily="34" charset="0"/>
              </a:rPr>
              <a:t>мер по недопущению и урегулированию конфликта интересов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623050" y="2265363"/>
            <a:ext cx="2447925" cy="1079500"/>
          </a:xfrm>
          <a:prstGeom prst="roundRect">
            <a:avLst/>
          </a:prstGeom>
          <a:ln w="3810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1400" dirty="0" smtClean="0">
                <a:solidFill>
                  <a:srgbClr val="000000"/>
                </a:solidFill>
                <a:cs typeface="Arial" pitchFamily="34" charset="0"/>
              </a:rPr>
              <a:t>Не передача </a:t>
            </a:r>
            <a:r>
              <a:rPr lang="ru-RU" sz="1400" dirty="0">
                <a:solidFill>
                  <a:srgbClr val="000000"/>
                </a:solidFill>
                <a:cs typeface="Arial" pitchFamily="34" charset="0"/>
              </a:rPr>
              <a:t>ценных бумаг в доверительное управление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06363" y="4198938"/>
            <a:ext cx="2449512" cy="1081087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1400" dirty="0">
                <a:solidFill>
                  <a:srgbClr val="000000"/>
                </a:solidFill>
                <a:cs typeface="Arial" pitchFamily="34" charset="0"/>
              </a:rPr>
              <a:t>Получение подарков и иных вознаграждений, наград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865313" y="5321300"/>
            <a:ext cx="2376487" cy="1461342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1400" dirty="0">
                <a:solidFill>
                  <a:srgbClr val="000000"/>
                </a:solidFill>
                <a:cs typeface="Arial" pitchFamily="34" charset="0"/>
              </a:rPr>
              <a:t>Участие в органах </a:t>
            </a:r>
            <a:r>
              <a:rPr lang="ru-RU" sz="1400" dirty="0" smtClean="0">
                <a:solidFill>
                  <a:srgbClr val="000000"/>
                </a:solidFill>
                <a:cs typeface="Arial" pitchFamily="34" charset="0"/>
              </a:rPr>
              <a:t>управления хозяйствующих субъектов, </a:t>
            </a:r>
            <a:r>
              <a:rPr lang="ru-RU" sz="1400" dirty="0">
                <a:solidFill>
                  <a:srgbClr val="000000"/>
                </a:solidFill>
                <a:cs typeface="Arial" pitchFamily="34" charset="0"/>
              </a:rPr>
              <a:t>предпринимательство, иная оплачиваемая работа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105400" y="5321300"/>
            <a:ext cx="2346325" cy="1420067"/>
          </a:xfrm>
          <a:prstGeom prst="roundRect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1400" dirty="0">
                <a:solidFill>
                  <a:srgbClr val="000000"/>
                </a:solidFill>
                <a:cs typeface="Arial" pitchFamily="34" charset="0"/>
              </a:rPr>
              <a:t> Трудоустройство </a:t>
            </a:r>
            <a:r>
              <a:rPr lang="ru-RU" sz="1400" dirty="0" smtClean="0">
                <a:solidFill>
                  <a:srgbClr val="000000"/>
                </a:solidFill>
                <a:cs typeface="Arial" pitchFamily="34" charset="0"/>
              </a:rPr>
              <a:t>в подконтрольные организации после </a:t>
            </a:r>
            <a:r>
              <a:rPr lang="ru-RU" sz="1400" dirty="0">
                <a:solidFill>
                  <a:srgbClr val="000000"/>
                </a:solidFill>
                <a:cs typeface="Arial" pitchFamily="34" charset="0"/>
              </a:rPr>
              <a:t>увольнения с государственной </a:t>
            </a:r>
            <a:r>
              <a:rPr lang="ru-RU" sz="1400" dirty="0" smtClean="0">
                <a:solidFill>
                  <a:srgbClr val="000000"/>
                </a:solidFill>
                <a:cs typeface="Arial" pitchFamily="34" charset="0"/>
              </a:rPr>
              <a:t>службы без разрешения Комиссии</a:t>
            </a:r>
            <a:endParaRPr lang="ru-RU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427283" y="4068748"/>
            <a:ext cx="2447925" cy="1147763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1400">
                <a:solidFill>
                  <a:srgbClr val="000000"/>
                </a:solidFill>
                <a:cs typeface="Arial" pitchFamily="34" charset="0"/>
              </a:rPr>
              <a:t>Иные запреты и ограничения</a:t>
            </a:r>
          </a:p>
        </p:txBody>
      </p:sp>
      <p:cxnSp>
        <p:nvCxnSpPr>
          <p:cNvPr id="10" name="Прямая со стрелкой 9"/>
          <p:cNvCxnSpPr/>
          <p:nvPr/>
        </p:nvCxnSpPr>
        <p:spPr>
          <a:xfrm flipH="1" flipV="1">
            <a:off x="2621757" y="2691984"/>
            <a:ext cx="431800" cy="395288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V="1">
            <a:off x="6216948" y="2763422"/>
            <a:ext cx="387350" cy="32385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flipH="1">
            <a:off x="2441576" y="3933551"/>
            <a:ext cx="360362" cy="28733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12" name="Прямая со стрелкой 13311"/>
          <p:cNvCxnSpPr/>
          <p:nvPr/>
        </p:nvCxnSpPr>
        <p:spPr>
          <a:xfrm>
            <a:off x="5796136" y="4077219"/>
            <a:ext cx="395851" cy="119406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16" name="Прямая со стрелкой 13315"/>
          <p:cNvCxnSpPr/>
          <p:nvPr/>
        </p:nvCxnSpPr>
        <p:spPr>
          <a:xfrm flipH="1">
            <a:off x="3183012" y="4068748"/>
            <a:ext cx="274638" cy="119538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19" name="Прямая со стрелкой 13318"/>
          <p:cNvCxnSpPr/>
          <p:nvPr/>
        </p:nvCxnSpPr>
        <p:spPr>
          <a:xfrm>
            <a:off x="6451600" y="3793236"/>
            <a:ext cx="541338" cy="22542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29" name="Прямая со стрелкой 13328"/>
          <p:cNvCxnSpPr/>
          <p:nvPr/>
        </p:nvCxnSpPr>
        <p:spPr>
          <a:xfrm flipV="1">
            <a:off x="4047976" y="2099997"/>
            <a:ext cx="0" cy="430212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Скругленный прямоугольник 22"/>
          <p:cNvSpPr/>
          <p:nvPr/>
        </p:nvSpPr>
        <p:spPr>
          <a:xfrm>
            <a:off x="5227638" y="893763"/>
            <a:ext cx="2447925" cy="1079500"/>
          </a:xfrm>
          <a:prstGeom prst="roundRect">
            <a:avLst/>
          </a:prstGeom>
          <a:ln w="3810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1400" dirty="0" err="1" smtClean="0">
                <a:solidFill>
                  <a:srgbClr val="000000"/>
                </a:solidFill>
                <a:cs typeface="Arial" pitchFamily="34" charset="0"/>
              </a:rPr>
              <a:t>Неуведомление</a:t>
            </a:r>
            <a:r>
              <a:rPr lang="ru-RU" sz="1400" dirty="0" smtClean="0">
                <a:solidFill>
                  <a:srgbClr val="000000"/>
                </a:solidFill>
                <a:cs typeface="Arial" pitchFamily="34" charset="0"/>
              </a:rPr>
              <a:t> </a:t>
            </a:r>
            <a:r>
              <a:rPr lang="ru-RU" sz="1400" dirty="0">
                <a:solidFill>
                  <a:srgbClr val="000000"/>
                </a:solidFill>
                <a:cs typeface="Arial" pitchFamily="34" charset="0"/>
              </a:rPr>
              <a:t>работодателя о склонении к коррупции</a:t>
            </a:r>
          </a:p>
        </p:txBody>
      </p:sp>
      <p:cxnSp>
        <p:nvCxnSpPr>
          <p:cNvPr id="25" name="Прямая со стрелкой 24"/>
          <p:cNvCxnSpPr/>
          <p:nvPr/>
        </p:nvCxnSpPr>
        <p:spPr>
          <a:xfrm flipV="1">
            <a:off x="5503863" y="2099997"/>
            <a:ext cx="0" cy="430212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>
            <a:off x="0" y="549275"/>
            <a:ext cx="790098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3267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A3A6ACF2-0D25-4243-94C1-D40EA75A15CF}" type="slidenum">
              <a:rPr lang="ru-RU" altLang="ru-RU" smtClean="0"/>
              <a:pPr/>
              <a:t>6</a:t>
            </a:fld>
            <a:endParaRPr lang="ru-RU" altLang="ru-RU" smtClean="0"/>
          </a:p>
        </p:txBody>
      </p:sp>
      <p:sp>
        <p:nvSpPr>
          <p:cNvPr id="18435" name="Заголовок 1"/>
          <p:cNvSpPr>
            <a:spLocks noGrp="1"/>
          </p:cNvSpPr>
          <p:nvPr>
            <p:ph type="title"/>
          </p:nvPr>
        </p:nvSpPr>
        <p:spPr>
          <a:xfrm>
            <a:off x="231775" y="80963"/>
            <a:ext cx="8602663" cy="722312"/>
          </a:xfrm>
        </p:spPr>
        <p:txBody>
          <a:bodyPr>
            <a:normAutofit fontScale="90000"/>
          </a:bodyPr>
          <a:lstStyle/>
          <a:p>
            <a:r>
              <a:rPr lang="ru-RU" altLang="ru-RU" sz="2700" dirty="0">
                <a:latin typeface="Times New Roman" pitchFamily="18" charset="0"/>
                <a:ea typeface="+mn-ea"/>
                <a:cs typeface="Times New Roman" pitchFamily="18" charset="0"/>
              </a:rPr>
              <a:t>Слайд 5. </a:t>
            </a:r>
            <a:r>
              <a:rPr lang="ru-RU" altLang="ru-RU" sz="2100" b="1" dirty="0" smtClean="0">
                <a:solidFill>
                  <a:srgbClr val="003399"/>
                </a:solidFill>
              </a:rPr>
              <a:t>Трудноразрешимые вопросы при поступлении на государственную службу (</a:t>
            </a:r>
            <a:r>
              <a:rPr lang="ru-RU" altLang="ru-RU" sz="2100" b="1" dirty="0" err="1" smtClean="0">
                <a:solidFill>
                  <a:srgbClr val="003399"/>
                </a:solidFill>
              </a:rPr>
              <a:t>предконфликтные</a:t>
            </a:r>
            <a:r>
              <a:rPr lang="ru-RU" altLang="ru-RU" sz="2100" b="1" dirty="0" smtClean="0">
                <a:solidFill>
                  <a:srgbClr val="003399"/>
                </a:solidFill>
              </a:rPr>
              <a:t> ситуации)</a:t>
            </a:r>
            <a:endParaRPr lang="ru-RU" altLang="ru-RU" sz="2100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1775" y="1036638"/>
            <a:ext cx="8602663" cy="5518150"/>
          </a:xfrm>
        </p:spPr>
        <p:txBody>
          <a:bodyPr/>
          <a:lstStyle/>
          <a:p>
            <a:pPr marL="0" indent="0" algn="just">
              <a:spcAft>
                <a:spcPts val="1200"/>
              </a:spcAft>
              <a:buFontTx/>
              <a:buNone/>
              <a:defRPr/>
            </a:pPr>
            <a:endParaRPr lang="ru-RU" dirty="0"/>
          </a:p>
          <a:p>
            <a:pPr marL="457200" lvl="1" indent="0" algn="just">
              <a:spcAft>
                <a:spcPts val="1200"/>
              </a:spcAft>
              <a:buFontTx/>
              <a:buNone/>
              <a:defRPr/>
            </a:pPr>
            <a:endParaRPr lang="ru-RU" sz="1600" dirty="0" smtClean="0"/>
          </a:p>
          <a:p>
            <a:pPr marL="457200" lvl="1" indent="0" algn="just">
              <a:spcAft>
                <a:spcPts val="1200"/>
              </a:spcAft>
              <a:buFontTx/>
              <a:buNone/>
              <a:defRPr/>
            </a:pPr>
            <a:endParaRPr lang="en-US" sz="2000" dirty="0"/>
          </a:p>
          <a:p>
            <a:pPr marL="457200" lvl="1" indent="0" algn="just">
              <a:spcAft>
                <a:spcPts val="1200"/>
              </a:spcAft>
              <a:buFontTx/>
              <a:buNone/>
              <a:defRPr/>
            </a:pPr>
            <a:endParaRPr lang="ru-RU" sz="1600" dirty="0"/>
          </a:p>
          <a:p>
            <a:pPr marL="0" indent="0" algn="just">
              <a:buFontTx/>
              <a:buNone/>
              <a:defRPr/>
            </a:pPr>
            <a:endParaRPr lang="ru-RU" sz="1800" b="1" dirty="0" smtClean="0"/>
          </a:p>
          <a:p>
            <a:pPr algn="just">
              <a:buFont typeface="Wingdings" panose="05000000000000000000" pitchFamily="2" charset="2"/>
              <a:buChar char="v"/>
              <a:defRPr/>
            </a:pPr>
            <a:endParaRPr lang="en-US" sz="1800" b="1" dirty="0" smtClean="0"/>
          </a:p>
          <a:p>
            <a:pPr>
              <a:buFont typeface="Wingdings" panose="05000000000000000000" pitchFamily="2" charset="2"/>
              <a:buChar char="v"/>
              <a:defRPr/>
            </a:pPr>
            <a:endParaRPr lang="ru-RU" altLang="ru-RU" sz="1800" b="1" dirty="0" smtClean="0">
              <a:cs typeface="Arial" panose="020B0604020202020204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0" y="790575"/>
            <a:ext cx="790098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1363756"/>
              </p:ext>
            </p:extLst>
          </p:nvPr>
        </p:nvGraphicFramePr>
        <p:xfrm>
          <a:off x="231775" y="836713"/>
          <a:ext cx="8602663" cy="5934173"/>
        </p:xfrm>
        <a:graphic>
          <a:graphicData uri="http://schemas.openxmlformats.org/drawingml/2006/table">
            <a:tbl>
              <a:tblPr/>
              <a:tblGrid>
                <a:gridCol w="2620963"/>
                <a:gridCol w="5981700"/>
              </a:tblGrid>
              <a:tr h="119167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Субъективный элемент 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Должностное лицо может не осознавать возможности извлечения выгоды и не понимать, что ситуация в которой оно находится, после поступления на государственную службу по формальным признакам будет являться ситуацией конфликта интересов.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0080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Сложность контроля со стороны подразделений кадровых служб по профилактики коррупционных и иных правонарушений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Затруднительно точно определить в нормативном правовом акте / методических рекомендациях исчерпывающий перечень ситуаций конфликта интересов.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110013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Расширение круга родственников и близких лиц, в отношении которых возможно возникновение личной заинтересованности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Затруднительно убедить родственников должностных лиц принимать меры, необходимые для урегулирования конфликта интересов.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1633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Проблема ограниченности временных ресурсов для проведения полноценного анализа сведений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Во многих случаях процесс приема на государственную службу связан с рекомендациями вышестоящих руководителей, наличием служебной необходимости в выполнении соответствующих функций, недостатком времени для полноценного анализа представленных сведений о доходах, расходах, имуществе и обязательствах имущественного характера.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6715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949251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itchFamily="18" charset="0"/>
                <a:ea typeface="+mn-ea"/>
                <a:cs typeface="Times New Roman" pitchFamily="18" charset="0"/>
              </a:rPr>
              <a:t>Слайд 6</a:t>
            </a:r>
            <a:r>
              <a:rPr lang="ru-RU" sz="2800" dirty="0" smtClean="0">
                <a:latin typeface="Times New Roman" pitchFamily="18" charset="0"/>
                <a:ea typeface="+mn-ea"/>
                <a:cs typeface="Times New Roman" pitchFamily="18" charset="0"/>
              </a:rPr>
              <a:t>. </a:t>
            </a:r>
            <a:r>
              <a:rPr lang="ru-RU" sz="2800" dirty="0">
                <a:latin typeface="Times New Roman" pitchFamily="18" charset="0"/>
                <a:ea typeface="+mn-ea"/>
                <a:cs typeface="Times New Roman" pitchFamily="18" charset="0"/>
              </a:rPr>
              <a:t>Алгоритм выявления </a:t>
            </a:r>
            <a:r>
              <a:rPr lang="ru-RU" sz="2800" dirty="0">
                <a:solidFill>
                  <a:srgbClr val="C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конфликта 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интересов, основанного на родственных связях</a:t>
            </a:r>
            <a:endParaRPr lang="ru-RU" sz="2800" dirty="0"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589240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sz="3600" dirty="0" smtClean="0">
                <a:latin typeface="Times New Roman" panose="02020603050405020304" pitchFamily="18" charset="0"/>
              </a:rPr>
              <a:t>1) </a:t>
            </a:r>
            <a:r>
              <a:rPr lang="ru-RU" sz="3600" dirty="0">
                <a:latin typeface="Times New Roman" panose="02020603050405020304" pitchFamily="18" charset="0"/>
              </a:rPr>
              <a:t>Первичный анализ титульного листа и пункта 6 раздела сведений о доходах (место работы супругов</a:t>
            </a:r>
            <a:r>
              <a:rPr lang="ru-RU" sz="3600" dirty="0" smtClean="0">
                <a:latin typeface="Times New Roman" panose="02020603050405020304" pitchFamily="18" charset="0"/>
              </a:rPr>
              <a:t>). </a:t>
            </a:r>
          </a:p>
          <a:p>
            <a:pPr marL="0" indent="0" algn="just">
              <a:buNone/>
            </a:pPr>
            <a:r>
              <a:rPr lang="ru-RU" sz="3600" dirty="0" smtClean="0">
                <a:latin typeface="Times New Roman" panose="02020603050405020304" pitchFamily="18" charset="0"/>
              </a:rPr>
              <a:t>2) Проведение анализа </a:t>
            </a:r>
            <a:r>
              <a:rPr lang="ru-RU" sz="3600" dirty="0">
                <a:latin typeface="Times New Roman" panose="02020603050405020304" pitchFamily="18" charset="0"/>
              </a:rPr>
              <a:t>анкеты </a:t>
            </a:r>
            <a:r>
              <a:rPr lang="ru-RU" sz="3600" dirty="0" smtClean="0">
                <a:latin typeface="Times New Roman" panose="02020603050405020304" pitchFamily="18" charset="0"/>
              </a:rPr>
              <a:t>поступающего на государственную службу для </a:t>
            </a:r>
            <a:r>
              <a:rPr lang="ru-RU" sz="3600" dirty="0">
                <a:latin typeface="Times New Roman" panose="02020603050405020304" pitchFamily="18" charset="0"/>
              </a:rPr>
              <a:t>выявления мест </a:t>
            </a:r>
            <a:r>
              <a:rPr lang="ru-RU" sz="3600" dirty="0" smtClean="0">
                <a:latin typeface="Times New Roman" panose="02020603050405020304" pitchFamily="18" charset="0"/>
              </a:rPr>
              <a:t>работы </a:t>
            </a:r>
            <a:r>
              <a:rPr lang="ru-RU" sz="3600" dirty="0">
                <a:latin typeface="Times New Roman" panose="02020603050405020304" pitchFamily="18" charset="0"/>
              </a:rPr>
              <a:t>ближайших родственников. </a:t>
            </a:r>
            <a:endParaRPr lang="ru-RU" sz="3600" dirty="0" smtClean="0">
              <a:latin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600" dirty="0" smtClean="0">
                <a:latin typeface="Times New Roman" panose="02020603050405020304" pitchFamily="18" charset="0"/>
              </a:rPr>
              <a:t>3) Проведение анализа видов деятельности организаций, в которых работают родственники лица, поступающего на государственную службу на предмет выявления пересечений с установленной сферой деятельности государственного органа.</a:t>
            </a:r>
          </a:p>
          <a:p>
            <a:pPr marL="0" indent="0" algn="just">
              <a:buNone/>
            </a:pPr>
            <a:r>
              <a:rPr lang="ru-RU" sz="3600" dirty="0" smtClean="0">
                <a:latin typeface="Times New Roman" panose="02020603050405020304" pitchFamily="18" charset="0"/>
              </a:rPr>
              <a:t>4) Оценка </a:t>
            </a:r>
            <a:r>
              <a:rPr lang="ru-RU" sz="3600" dirty="0">
                <a:latin typeface="Times New Roman" panose="02020603050405020304" pitchFamily="18" charset="0"/>
              </a:rPr>
              <a:t>полученной информации и вывод о </a:t>
            </a:r>
            <a:r>
              <a:rPr lang="ru-RU" sz="3600" dirty="0" smtClean="0">
                <a:latin typeface="Times New Roman" panose="02020603050405020304" pitchFamily="18" charset="0"/>
              </a:rPr>
              <a:t>возможности  </a:t>
            </a:r>
            <a:r>
              <a:rPr lang="ru-RU" sz="3600" dirty="0">
                <a:latin typeface="Times New Roman" panose="02020603050405020304" pitchFamily="18" charset="0"/>
              </a:rPr>
              <a:t>возникновения </a:t>
            </a:r>
            <a:r>
              <a:rPr lang="ru-RU" sz="3600" dirty="0" smtClean="0">
                <a:latin typeface="Times New Roman" panose="02020603050405020304" pitchFamily="18" charset="0"/>
              </a:rPr>
              <a:t>конфликта интересов в </a:t>
            </a:r>
            <a:r>
              <a:rPr lang="ru-RU" sz="3600" dirty="0">
                <a:latin typeface="Times New Roman" panose="02020603050405020304" pitchFamily="18" charset="0"/>
              </a:rPr>
              <a:t>связи с </a:t>
            </a:r>
            <a:r>
              <a:rPr lang="ru-RU" sz="3600" dirty="0" smtClean="0">
                <a:latin typeface="Times New Roman" panose="02020603050405020304" pitchFamily="18" charset="0"/>
              </a:rPr>
              <a:t>последующим совместным </a:t>
            </a:r>
            <a:r>
              <a:rPr lang="ru-RU" sz="3600" dirty="0">
                <a:latin typeface="Times New Roman" panose="02020603050405020304" pitchFamily="18" charset="0"/>
              </a:rPr>
              <a:t>прохождением службы </a:t>
            </a:r>
            <a:r>
              <a:rPr lang="ru-RU" sz="3600" dirty="0" smtClean="0">
                <a:latin typeface="Times New Roman" panose="02020603050405020304" pitchFamily="18" charset="0"/>
              </a:rPr>
              <a:t>родственниками.</a:t>
            </a:r>
          </a:p>
          <a:p>
            <a:pPr marL="0" indent="0" algn="just">
              <a:buNone/>
            </a:pPr>
            <a:r>
              <a:rPr lang="ru-RU" sz="3600" dirty="0" smtClean="0">
                <a:latin typeface="Times New Roman" panose="02020603050405020304" pitchFamily="18" charset="0"/>
              </a:rPr>
              <a:t>5)  Оценка </a:t>
            </a:r>
            <a:r>
              <a:rPr lang="ru-RU" sz="3600" dirty="0">
                <a:latin typeface="Times New Roman" panose="02020603050405020304" pitchFamily="18" charset="0"/>
              </a:rPr>
              <a:t>полученной информации и вывод о </a:t>
            </a:r>
            <a:r>
              <a:rPr lang="ru-RU" sz="3600" dirty="0" smtClean="0">
                <a:latin typeface="Times New Roman" panose="02020603050405020304" pitchFamily="18" charset="0"/>
              </a:rPr>
              <a:t>возможности возникновения конфликта интересов</a:t>
            </a:r>
            <a:r>
              <a:rPr lang="ru-RU" sz="3600" dirty="0">
                <a:latin typeface="Times New Roman" panose="02020603050405020304" pitchFamily="18" charset="0"/>
              </a:rPr>
              <a:t>, связанного с выполнением отдельных функций государственного управления, а также осуществления контрольно-надзорной деятельности в отношении родственников и /или </a:t>
            </a:r>
            <a:r>
              <a:rPr lang="ru-RU" sz="3600" dirty="0" smtClean="0">
                <a:latin typeface="Times New Roman" panose="02020603050405020304" pitchFamily="18" charset="0"/>
              </a:rPr>
              <a:t>организаций с </a:t>
            </a:r>
            <a:r>
              <a:rPr lang="ru-RU" sz="3600" dirty="0">
                <a:latin typeface="Times New Roman" panose="02020603050405020304" pitchFamily="18" charset="0"/>
              </a:rPr>
              <a:t>которыми </a:t>
            </a:r>
            <a:r>
              <a:rPr lang="ru-RU" sz="3600" dirty="0" smtClean="0">
                <a:latin typeface="Times New Roman" panose="02020603050405020304" pitchFamily="18" charset="0"/>
              </a:rPr>
              <a:t>связана их </a:t>
            </a:r>
            <a:r>
              <a:rPr lang="ru-RU" sz="3600" dirty="0">
                <a:latin typeface="Times New Roman" panose="02020603050405020304" pitchFamily="18" charset="0"/>
              </a:rPr>
              <a:t>личная заинтересованность.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198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Times New Roman" pitchFamily="18" charset="0"/>
                <a:ea typeface="+mn-ea"/>
                <a:cs typeface="Times New Roman" pitchFamily="18" charset="0"/>
              </a:rPr>
              <a:t>Слайд 7. Алгоритм выявления </a:t>
            </a:r>
            <a:r>
              <a:rPr lang="ru-RU" sz="2800" dirty="0">
                <a:solidFill>
                  <a:srgbClr val="C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конфликта 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интересов при выполнении иной оплачиваемой работы</a:t>
            </a:r>
            <a:endParaRPr lang="ru-RU" sz="2800" dirty="0"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12568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</a:rPr>
              <a:t>1) </a:t>
            </a:r>
            <a:r>
              <a:rPr lang="ru-RU" dirty="0">
                <a:latin typeface="Times New Roman" panose="02020603050405020304" pitchFamily="18" charset="0"/>
              </a:rPr>
              <a:t>Первичный анализ </a:t>
            </a:r>
            <a:r>
              <a:rPr lang="ru-RU" dirty="0" smtClean="0">
                <a:latin typeface="Times New Roman" panose="02020603050405020304" pitchFamily="18" charset="0"/>
              </a:rPr>
              <a:t>раздела 1 «Сведения </a:t>
            </a:r>
            <a:r>
              <a:rPr lang="ru-RU" dirty="0">
                <a:latin typeface="Times New Roman" panose="02020603050405020304" pitchFamily="18" charset="0"/>
              </a:rPr>
              <a:t>о </a:t>
            </a:r>
            <a:r>
              <a:rPr lang="ru-RU" dirty="0" smtClean="0">
                <a:latin typeface="Times New Roman" panose="02020603050405020304" pitchFamily="18" charset="0"/>
              </a:rPr>
              <a:t>доходах» Справки. 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</a:rPr>
              <a:t>2) Анализ характера будущих служебных обязанностей  поступающего на государственную службу. 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</a:rPr>
              <a:t>3</a:t>
            </a:r>
            <a:r>
              <a:rPr lang="ru-RU" dirty="0">
                <a:latin typeface="Times New Roman" panose="02020603050405020304" pitchFamily="18" charset="0"/>
              </a:rPr>
              <a:t>) При </a:t>
            </a:r>
            <a:r>
              <a:rPr lang="ru-RU" dirty="0" smtClean="0">
                <a:latin typeface="Times New Roman" panose="02020603050405020304" pitchFamily="18" charset="0"/>
              </a:rPr>
              <a:t>необходимости наведение справок в организациях, </a:t>
            </a:r>
            <a:r>
              <a:rPr lang="ru-RU" dirty="0">
                <a:latin typeface="Times New Roman" panose="02020603050405020304" pitchFamily="18" charset="0"/>
              </a:rPr>
              <a:t>в </a:t>
            </a:r>
            <a:r>
              <a:rPr lang="ru-RU" dirty="0" smtClean="0">
                <a:latin typeface="Times New Roman" panose="02020603050405020304" pitchFamily="18" charset="0"/>
              </a:rPr>
              <a:t>которых лицо, поступающее на государственную службу выполняет </a:t>
            </a:r>
            <a:r>
              <a:rPr lang="ru-RU" dirty="0">
                <a:latin typeface="Times New Roman" panose="02020603050405020304" pitchFamily="18" charset="0"/>
              </a:rPr>
              <a:t>иную оплачиваемую работу с целью получения развернутой информации о характере </a:t>
            </a:r>
            <a:r>
              <a:rPr lang="ru-RU" dirty="0" smtClean="0">
                <a:latin typeface="Times New Roman" panose="02020603050405020304" pitchFamily="18" charset="0"/>
              </a:rPr>
              <a:t>этой деятельности.</a:t>
            </a:r>
            <a:endParaRPr lang="ru-RU" dirty="0">
              <a:latin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</a:rPr>
              <a:t>4) Оценка </a:t>
            </a:r>
            <a:r>
              <a:rPr lang="ru-RU" dirty="0">
                <a:latin typeface="Times New Roman" panose="02020603050405020304" pitchFamily="18" charset="0"/>
              </a:rPr>
              <a:t>полученной информации и </a:t>
            </a:r>
            <a:r>
              <a:rPr lang="ru-RU" dirty="0" smtClean="0">
                <a:latin typeface="Times New Roman" panose="02020603050405020304" pitchFamily="18" charset="0"/>
              </a:rPr>
              <a:t>вывод о </a:t>
            </a:r>
            <a:r>
              <a:rPr lang="ru-RU" dirty="0">
                <a:latin typeface="Times New Roman" panose="02020603050405020304" pitchFamily="18" charset="0"/>
              </a:rPr>
              <a:t>наличии либо отсутствии конфликта интересов или возможности его возникновения в связи с выполнением иной оплачиваемой деятельности.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9300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800" dirty="0">
                <a:latin typeface="Times New Roman" pitchFamily="18" charset="0"/>
                <a:ea typeface="+mn-ea"/>
                <a:cs typeface="Times New Roman" pitchFamily="18" charset="0"/>
              </a:rPr>
              <a:t>Слайд 8</a:t>
            </a:r>
            <a:r>
              <a:rPr lang="ru-RU" sz="2800" dirty="0" smtClean="0">
                <a:latin typeface="Times New Roman" pitchFamily="18" charset="0"/>
                <a:ea typeface="+mn-ea"/>
                <a:cs typeface="Times New Roman" pitchFamily="18" charset="0"/>
              </a:rPr>
              <a:t>. </a:t>
            </a:r>
            <a:r>
              <a:rPr lang="ru-RU" sz="2700" dirty="0">
                <a:latin typeface="Times New Roman" pitchFamily="18" charset="0"/>
                <a:ea typeface="+mn-ea"/>
                <a:cs typeface="Times New Roman" pitchFamily="18" charset="0"/>
              </a:rPr>
              <a:t>П</a:t>
            </a:r>
            <a:r>
              <a:rPr lang="ru-RU" sz="2700" dirty="0" smtClean="0">
                <a:latin typeface="Times New Roman" pitchFamily="18" charset="0"/>
                <a:ea typeface="+mn-ea"/>
                <a:cs typeface="Times New Roman" pitchFamily="18" charset="0"/>
              </a:rPr>
              <a:t>орядок выявления </a:t>
            </a: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конфликта интересов при владении государственными служащими ценными бумагами </a:t>
            </a:r>
            <a:r>
              <a:rPr lang="ru-RU" sz="2700" dirty="0" smtClean="0">
                <a:latin typeface="Times New Roman" pitchFamily="18" charset="0"/>
                <a:ea typeface="+mn-ea"/>
                <a:cs typeface="Times New Roman" pitchFamily="18" charset="0"/>
              </a:rPr>
              <a:t>(долями участия, паями в уставных (складочных) капиталах организациях </a:t>
            </a:r>
            <a:endParaRPr lang="ru-RU" sz="2700" dirty="0"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45432"/>
            <a:ext cx="8229600" cy="5112568"/>
          </a:xfrm>
        </p:spPr>
        <p:txBody>
          <a:bodyPr>
            <a:normAutofit fontScale="70000" lnSpcReduction="20000"/>
          </a:bodyPr>
          <a:lstStyle/>
          <a:p>
            <a:pPr marL="514350" indent="-514350" algn="just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разделов 5.1 и 5.2 сведений о доходах –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предмет наличия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ценных бумаг (долей участия, паев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514350" indent="-514350" algn="just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Проанализировать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соприкасается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 исполнение будущих служебных обязанностей лица, поступающего на государственную службу 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той организацией, ценные бумаги (доли  участия, паи) которой им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приобретены; </a:t>
            </a:r>
          </a:p>
          <a:p>
            <a:pPr marL="514350" indent="-514350" algn="just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если будет усматриваться конфликт интересов,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рекомендуется запросить у лица, поступающего на государственную службу информацию, осуществлялась ли им  передача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бумаг 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доверительное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управление;</a:t>
            </a:r>
          </a:p>
          <a:p>
            <a:pPr marL="514350" indent="-514350" algn="just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Итоговый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полученной информации и вывод о наличии либо отсутствии конфликта интересов или возможности его возникновения в связи с владением ценными бумагами (долями участия, паями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926890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</TotalTime>
  <Words>1052</Words>
  <Application>Microsoft Office PowerPoint</Application>
  <PresentationFormat>Экран (4:3)</PresentationFormat>
  <Paragraphs>93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                 </vt:lpstr>
      <vt:lpstr> Слайд 1. Статья 10 Федерального закона от 25 декабря 2008 г.  № 273-ФЗ «О противодействии коррупции»</vt:lpstr>
      <vt:lpstr>Презентация PowerPoint</vt:lpstr>
      <vt:lpstr>Презентация PowerPoint</vt:lpstr>
      <vt:lpstr>Презентация PowerPoint</vt:lpstr>
      <vt:lpstr>Слайд 5. Трудноразрешимые вопросы при поступлении на государственную службу (предконфликтные ситуации)</vt:lpstr>
      <vt:lpstr>Слайд 6. Алгоритм выявления конфликта интересов, основанного на родственных связях</vt:lpstr>
      <vt:lpstr>Слайд 7. Алгоритм выявления конфликта интересов при выполнении иной оплачиваемой работы</vt:lpstr>
      <vt:lpstr>Слайд 8. Порядок выявления конфликта интересов при владении государственными служащими ценными бумагами (долями участия, паями в уставных (складочных) капиталах организациях </vt:lpstr>
      <vt:lpstr>Слайд 9. Совершенствование правовых основ</vt:lpstr>
      <vt:lpstr>Слайд 10. Выяснение внешних интересов или активов</vt:lpstr>
      <vt:lpstr>Слайд 11. Выявление корпоративных отношений</vt:lpstr>
      <vt:lpstr>Слайд 12. Выявление личных интересов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             </dc:title>
  <dc:creator>Антикор1</dc:creator>
  <cp:lastModifiedBy>Ишунин Андрей Геннадьевич</cp:lastModifiedBy>
  <cp:revision>22</cp:revision>
  <dcterms:created xsi:type="dcterms:W3CDTF">2018-02-27T09:11:40Z</dcterms:created>
  <dcterms:modified xsi:type="dcterms:W3CDTF">2018-04-10T10:45:59Z</dcterms:modified>
</cp:coreProperties>
</file>